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Archivo Light"/>
      <p:regular r:id="rId34"/>
      <p:bold r:id="rId35"/>
      <p:italic r:id="rId36"/>
      <p:boldItalic r:id="rId37"/>
    </p:embeddedFont>
    <p:embeddedFont>
      <p:font typeface="Google Sans"/>
      <p:regular r:id="rId38"/>
      <p:bold r:id="rId39"/>
      <p:italic r:id="rId40"/>
      <p:boldItalic r:id="rId41"/>
    </p:embeddedFont>
    <p:embeddedFont>
      <p:font typeface="Google Sans Medium"/>
      <p:regular r:id="rId42"/>
      <p:bold r:id="rId43"/>
      <p:italic r:id="rId44"/>
      <p:boldItalic r:id="rId45"/>
    </p:embeddedFont>
    <p:embeddedFont>
      <p:font typeface="Barlow ExtraBold"/>
      <p:bold r:id="rId46"/>
      <p:boldItalic r:id="rId47"/>
    </p:embeddedFont>
    <p:embeddedFont>
      <p:font typeface="Barlow SemiBold"/>
      <p:regular r:id="rId48"/>
      <p:bold r:id="rId49"/>
      <p:italic r:id="rId50"/>
      <p:boldItalic r:id="rId51"/>
    </p:embeddedFont>
    <p:embeddedFont>
      <p:font typeface="Barlow"/>
      <p:regular r:id="rId52"/>
      <p:bold r:id="rId53"/>
      <p:italic r:id="rId54"/>
      <p:boldItalic r:id="rId55"/>
    </p:embeddedFont>
    <p:embeddedFont>
      <p:font typeface="Open Sans"/>
      <p:regular r:id="rId56"/>
      <p:bold r:id="rId57"/>
      <p:italic r:id="rId58"/>
      <p:boldItalic r:id="rId59"/>
    </p:embeddedFont>
    <p:embeddedFont>
      <p:font typeface="Barlow Black"/>
      <p:bold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GoogleSans-italic.fntdata"/><Relationship Id="rId42" Type="http://schemas.openxmlformats.org/officeDocument/2006/relationships/font" Target="fonts/GoogleSansMedium-regular.fntdata"/><Relationship Id="rId41" Type="http://schemas.openxmlformats.org/officeDocument/2006/relationships/font" Target="fonts/GoogleSans-boldItalic.fntdata"/><Relationship Id="rId44" Type="http://schemas.openxmlformats.org/officeDocument/2006/relationships/font" Target="fonts/GoogleSansMedium-italic.fntdata"/><Relationship Id="rId43" Type="http://schemas.openxmlformats.org/officeDocument/2006/relationships/font" Target="fonts/GoogleSansMedium-bold.fntdata"/><Relationship Id="rId46" Type="http://schemas.openxmlformats.org/officeDocument/2006/relationships/font" Target="fonts/BarlowExtraBold-bold.fntdata"/><Relationship Id="rId45" Type="http://schemas.openxmlformats.org/officeDocument/2006/relationships/font" Target="fonts/GoogleSans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arlowSemiBold-regular.fntdata"/><Relationship Id="rId47" Type="http://schemas.openxmlformats.org/officeDocument/2006/relationships/font" Target="fonts/BarlowExtraBold-boldItalic.fntdata"/><Relationship Id="rId49" Type="http://schemas.openxmlformats.org/officeDocument/2006/relationships/font" Target="fonts/Barlow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ArchivoLight-bold.fntdata"/><Relationship Id="rId34" Type="http://schemas.openxmlformats.org/officeDocument/2006/relationships/font" Target="fonts/ArchivoLight-regular.fntdata"/><Relationship Id="rId37" Type="http://schemas.openxmlformats.org/officeDocument/2006/relationships/font" Target="fonts/ArchivoLight-boldItalic.fntdata"/><Relationship Id="rId36" Type="http://schemas.openxmlformats.org/officeDocument/2006/relationships/font" Target="fonts/ArchivoLight-italic.fntdata"/><Relationship Id="rId39" Type="http://schemas.openxmlformats.org/officeDocument/2006/relationships/font" Target="fonts/GoogleSans-bold.fntdata"/><Relationship Id="rId38" Type="http://schemas.openxmlformats.org/officeDocument/2006/relationships/font" Target="fonts/GoogleSans-regular.fntdata"/><Relationship Id="rId61" Type="http://schemas.openxmlformats.org/officeDocument/2006/relationships/font" Target="fonts/BarlowBlack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BarlowBlack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BarlowSemiBold-boldItalic.fntdata"/><Relationship Id="rId50" Type="http://schemas.openxmlformats.org/officeDocument/2006/relationships/font" Target="fonts/BarlowSemiBold-italic.fntdata"/><Relationship Id="rId53" Type="http://schemas.openxmlformats.org/officeDocument/2006/relationships/font" Target="fonts/Barlow-bold.fntdata"/><Relationship Id="rId52" Type="http://schemas.openxmlformats.org/officeDocument/2006/relationships/font" Target="fonts/Barlow-regular.fntdata"/><Relationship Id="rId11" Type="http://schemas.openxmlformats.org/officeDocument/2006/relationships/slide" Target="slides/slide6.xml"/><Relationship Id="rId55" Type="http://schemas.openxmlformats.org/officeDocument/2006/relationships/font" Target="fonts/Barlow-boldItalic.fntdata"/><Relationship Id="rId10" Type="http://schemas.openxmlformats.org/officeDocument/2006/relationships/slide" Target="slides/slide5.xml"/><Relationship Id="rId54" Type="http://schemas.openxmlformats.org/officeDocument/2006/relationships/font" Target="fonts/Barlow-italic.fntdata"/><Relationship Id="rId13" Type="http://schemas.openxmlformats.org/officeDocument/2006/relationships/slide" Target="slides/slide8.xml"/><Relationship Id="rId57" Type="http://schemas.openxmlformats.org/officeDocument/2006/relationships/font" Target="fonts/OpenSans-bold.fntdata"/><Relationship Id="rId12" Type="http://schemas.openxmlformats.org/officeDocument/2006/relationships/slide" Target="slides/slide7.xml"/><Relationship Id="rId56" Type="http://schemas.openxmlformats.org/officeDocument/2006/relationships/font" Target="fonts/OpenSans-regular.fntdata"/><Relationship Id="rId15" Type="http://schemas.openxmlformats.org/officeDocument/2006/relationships/slide" Target="slides/slide10.xml"/><Relationship Id="rId59" Type="http://schemas.openxmlformats.org/officeDocument/2006/relationships/font" Target="fonts/OpenSans-boldItalic.fntdata"/><Relationship Id="rId14" Type="http://schemas.openxmlformats.org/officeDocument/2006/relationships/slide" Target="slides/slide9.xml"/><Relationship Id="rId58" Type="http://schemas.openxmlformats.org/officeDocument/2006/relationships/font" Target="fonts/Open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4c37861fa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4c37861fa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4c37861fa_0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e4c37861fa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4c37861fa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4c37861fa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4c37861fa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4c37861fa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4c37861fa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4c37861fa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e4c37861fa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e4c37861fa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4c37861fa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e4c37861fa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4c37861fa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e4c37861fa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e4c37861fa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e4c37861fa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e4c37861fa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e4c37861fa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4c37861fa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e4c37861fa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4c37861fa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4c37861fa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e4c37861fa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e4c37861fa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e4c37861fa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e4c37861fa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e4c37861fa_0_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e4c37861fa_0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e4c37861fa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e4c37861fa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e4c37861fa_0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e4c37861fa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e4c37861fa_0_5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e4c37861fa_0_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4c37861fa_0_5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e4c37861fa_0_5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e4c37861fa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e4c37861fa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e4c37861fa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e4c37861fa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4c37861fa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4c37861fa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4c37861fa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4c37861fa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4c37861fa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4c37861fa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4c37861fa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4c37861fa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4c37861fa_0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e4c37861fa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4c37861fa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e4c37861fa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e4c37861fa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e4c37861fa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d">
  <p:cSld name="BLANK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624652" y="4663225"/>
            <a:ext cx="396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ellow">
  <p:cSld name="BLANK_1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2" type="sldNum"/>
          </p:nvPr>
        </p:nvSpPr>
        <p:spPr>
          <a:xfrm>
            <a:off x="8624652" y="4663225"/>
            <a:ext cx="396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4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">
  <p:cSld name="BLANK_1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8624652" y="4663225"/>
            <a:ext cx="396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5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y">
  <p:cSld name="BLANK_1_1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624652" y="4663225"/>
            <a:ext cx="396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6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"/>
              <a:buChar char="●"/>
              <a:defRPr sz="1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●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○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rlow"/>
              <a:buChar char="■"/>
              <a:defRPr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figma.com/proto/gbUkG0hOUNfrzt3NElVGx5/Go%3EFresh_Example?page-id=504%3A2&amp;type=design&amp;node-id=504-214&amp;viewport=387%2C253%2C0.61&amp;t=uIQC6bcgBc1tUjKY-1&amp;scaling=min-zoom&amp;mode=design" TargetMode="External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2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Relationship Id="rId5" Type="http://schemas.openxmlformats.org/officeDocument/2006/relationships/hyperlink" Target="https://www.figma.com/proto/gbUkG0hOUNfrzt3NElVGx5/Go%3EFresh_Example?page-id=375%3A212&amp;type=design&amp;node-id=542-1604&amp;viewport=579%2C373%2C0.13&amp;t=m3ff8uLK7nldLNDu-1&amp;scaling=scale-down-width&amp;mode=design" TargetMode="External"/><Relationship Id="rId6" Type="http://schemas.openxmlformats.org/officeDocument/2006/relationships/hyperlink" Target="https://www.figma.com/proto/gbUkG0hOUNfrzt3NElVGx5/Go%3EFresh_Example?page-id=375%3A213&amp;type=design&amp;node-id=543-2794&amp;viewport=473%2C407%2C0.1&amp;t=dDOZgDE5ZQdvZuRv-1&amp;scaling=scale-down&amp;starting-point-node-id=543%3A2794&amp;mode=design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Relationship Id="rId4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23.pn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Relationship Id="rId5" Type="http://schemas.openxmlformats.org/officeDocument/2006/relationships/image" Target="../media/image8.png"/><Relationship Id="rId6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Relationship Id="rId5" Type="http://schemas.openxmlformats.org/officeDocument/2006/relationships/hyperlink" Target="https://www.figma.com/proto/gbUkG0hOUNfrzt3NElVGx5/Go%3EFresh_Example?page-id=104%3A3531&amp;type=design&amp;node-id=104-4049&amp;viewport=152%2C539%2C0.11&amp;t=SeeDBqt1OVuQajM8-1&amp;scaling=scale-down-width&amp;starting-point-node-id=104%3A4049&amp;mode=design" TargetMode="External"/><Relationship Id="rId6" Type="http://schemas.openxmlformats.org/officeDocument/2006/relationships/hyperlink" Target="https://www.figma.com/proto/gbUkG0hOUNfrzt3NElVGx5/Go%3EFresh_Example?page-id=166%3A18693&amp;type=design&amp;node-id=166-18697&amp;viewport=152%2C539%2C0.11&amp;t=sCWdCdBpte0Fl5Ha-1&amp;scaling=scale-down&amp;starting-point-node-id=166%3A18697&amp;mode=design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/>
        </p:nvSpPr>
        <p:spPr>
          <a:xfrm>
            <a:off x="517675" y="3097388"/>
            <a:ext cx="1778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Your name</a:t>
            </a:r>
            <a:endParaRPr sz="24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67" name="Google Shape;6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2350" y="345050"/>
            <a:ext cx="4453400" cy="445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675" y="1632925"/>
            <a:ext cx="1408225" cy="93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/>
        </p:nvSpPr>
        <p:spPr>
          <a:xfrm>
            <a:off x="3721275" y="1725150"/>
            <a:ext cx="2622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Sitemap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Paper wireframes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Digital w</a:t>
            </a: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ireframes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Low-fidelity prototype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</a:pPr>
            <a:r>
              <a:rPr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Usability studies</a:t>
            </a:r>
            <a:endParaRPr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56" name="Google Shape;156;p26"/>
          <p:cNvSpPr txBox="1"/>
          <p:nvPr/>
        </p:nvSpPr>
        <p:spPr>
          <a:xfrm>
            <a:off x="1495425" y="1920600"/>
            <a:ext cx="17400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Starting</a:t>
            </a:r>
            <a:endParaRPr b="1" sz="24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 design</a:t>
            </a:r>
            <a:endParaRPr b="1" sz="24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57" name="Google Shape;157;p26"/>
          <p:cNvCxnSpPr/>
          <p:nvPr/>
        </p:nvCxnSpPr>
        <p:spPr>
          <a:xfrm>
            <a:off x="3496700" y="1867125"/>
            <a:ext cx="0" cy="1428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Sitemap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517675" y="1522550"/>
            <a:ext cx="2421300" cy="19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 built user-focused flows to ensure that my personas can successfully complete their key objectives while reducing the existing pain points.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 sz="1100">
                <a:solidFill>
                  <a:srgbClr val="212529"/>
                </a:solidFill>
                <a:latin typeface="Google Sans"/>
                <a:ea typeface="Google Sans"/>
                <a:cs typeface="Google Sans"/>
                <a:sym typeface="Google Sans"/>
              </a:rPr>
              <a:t>To view a larger version of this sitemap, follow the l</a:t>
            </a:r>
            <a:r>
              <a:rPr lang="en" sz="1100">
                <a:solidFill>
                  <a:srgbClr val="212529"/>
                </a:solidFill>
                <a:latin typeface="Google Sans"/>
                <a:ea typeface="Google Sans"/>
                <a:cs typeface="Google Sans"/>
                <a:sym typeface="Google Sans"/>
              </a:rPr>
              <a:t>ink </a:t>
            </a:r>
            <a:r>
              <a:rPr lang="en" sz="11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here</a:t>
            </a:r>
            <a:r>
              <a:rPr lang="en" sz="1100">
                <a:solidFill>
                  <a:srgbClr val="212529"/>
                </a:solidFill>
                <a:latin typeface="Google Sans"/>
                <a:ea typeface="Google Sans"/>
                <a:cs typeface="Google Sans"/>
                <a:sym typeface="Google Sans"/>
              </a:rPr>
              <a:t>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0550" y="52875"/>
            <a:ext cx="1934050" cy="5037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/>
          <p:nvPr/>
        </p:nvSpPr>
        <p:spPr>
          <a:xfrm>
            <a:off x="4211875" y="0"/>
            <a:ext cx="493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8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Paper wireframes 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71" name="Google Shape;171;p28"/>
          <p:cNvSpPr txBox="1"/>
          <p:nvPr/>
        </p:nvSpPr>
        <p:spPr>
          <a:xfrm>
            <a:off x="517675" y="1522550"/>
            <a:ext cx="2421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Focusing on the core features identified during user research, I sketched the first wireframes using pen and paper.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72" name="Google Shape;17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6775" y="837361"/>
            <a:ext cx="4542198" cy="3468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/>
          <p:nvPr/>
        </p:nvSpPr>
        <p:spPr>
          <a:xfrm>
            <a:off x="4211875" y="0"/>
            <a:ext cx="493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9"/>
          <p:cNvSpPr txBox="1"/>
          <p:nvPr/>
        </p:nvSpPr>
        <p:spPr>
          <a:xfrm>
            <a:off x="517675" y="524350"/>
            <a:ext cx="7000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Paper</a:t>
            </a: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 wireframe 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screen size variation(s) 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79" name="Google Shape;179;p29"/>
          <p:cNvSpPr txBox="1"/>
          <p:nvPr/>
        </p:nvSpPr>
        <p:spPr>
          <a:xfrm>
            <a:off x="517675" y="1522550"/>
            <a:ext cx="24213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 drafted iterations of each screen on paper.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 also started to work on designs for additional screen sizes to make sure the site would be fully responsive.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80" name="Google Shape;18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3450" y="1532250"/>
            <a:ext cx="2722350" cy="2079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1600" y="1133200"/>
            <a:ext cx="1760300" cy="318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Digital wireframes 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87" name="Google Shape;187;p30"/>
          <p:cNvSpPr txBox="1"/>
          <p:nvPr/>
        </p:nvSpPr>
        <p:spPr>
          <a:xfrm>
            <a:off x="517675" y="1522550"/>
            <a:ext cx="24213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Using wireframes, I put my ideas on paper first and then started to make high-fidelity wireframes. After dozens of iterations, these are the wireframes that best represented user flow and met user needs.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8" name="Google Shape;188;p30"/>
          <p:cNvSpPr txBox="1"/>
          <p:nvPr/>
        </p:nvSpPr>
        <p:spPr>
          <a:xfrm>
            <a:off x="4021788" y="4299950"/>
            <a:ext cx="1100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F6368"/>
                </a:solidFill>
                <a:latin typeface="Barlow"/>
                <a:ea typeface="Barlow"/>
                <a:cs typeface="Barlow"/>
                <a:sym typeface="Barlow"/>
              </a:rPr>
              <a:t>Dashboard with a list view of all items</a:t>
            </a:r>
            <a:endParaRPr sz="1000">
              <a:solidFill>
                <a:srgbClr val="5F6368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89" name="Google Shape;189;p30"/>
          <p:cNvSpPr txBox="1"/>
          <p:nvPr/>
        </p:nvSpPr>
        <p:spPr>
          <a:xfrm>
            <a:off x="7476900" y="4252825"/>
            <a:ext cx="1100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F6368"/>
                </a:solidFill>
                <a:latin typeface="Barlow"/>
                <a:ea typeface="Barlow"/>
                <a:cs typeface="Barlow"/>
                <a:sym typeface="Barlow"/>
              </a:rPr>
              <a:t>Description and statistics for each product</a:t>
            </a:r>
            <a:endParaRPr sz="1000">
              <a:solidFill>
                <a:srgbClr val="5F6368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90" name="Google Shape;19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7500" y="341488"/>
            <a:ext cx="4669875" cy="39113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cxnSp>
        <p:nvCxnSpPr>
          <p:cNvPr id="191" name="Google Shape;191;p30"/>
          <p:cNvCxnSpPr/>
          <p:nvPr/>
        </p:nvCxnSpPr>
        <p:spPr>
          <a:xfrm rot="10800000">
            <a:off x="7943600" y="3621650"/>
            <a:ext cx="0" cy="678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p30"/>
          <p:cNvCxnSpPr/>
          <p:nvPr/>
        </p:nvCxnSpPr>
        <p:spPr>
          <a:xfrm flipH="1" rot="10800000">
            <a:off x="4637750" y="3194000"/>
            <a:ext cx="457800" cy="10731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 txBox="1"/>
          <p:nvPr/>
        </p:nvSpPr>
        <p:spPr>
          <a:xfrm>
            <a:off x="517675" y="524350"/>
            <a:ext cx="3292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Digital </a:t>
            </a: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wireframe</a:t>
            </a: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 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screen size 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variation(s) 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98" name="Google Shape;198;p31"/>
          <p:cNvSpPr txBox="1"/>
          <p:nvPr/>
        </p:nvSpPr>
        <p:spPr>
          <a:xfrm>
            <a:off x="517675" y="1817350"/>
            <a:ext cx="2421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 also started to work on digital wireframes for additional screen sizes to make sure the site would be fully responsive.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99" name="Google Shape;19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5000" y="1079500"/>
            <a:ext cx="4638025" cy="38846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0" name="Google Shape;200;p31"/>
          <p:cNvPicPr preferRelativeResize="0"/>
          <p:nvPr/>
        </p:nvPicPr>
        <p:blipFill rotWithShape="1">
          <a:blip r:embed="rId4">
            <a:alphaModFix/>
          </a:blip>
          <a:srcRect b="26226" l="0" r="0" t="0"/>
          <a:stretch/>
        </p:blipFill>
        <p:spPr>
          <a:xfrm>
            <a:off x="7616600" y="1116650"/>
            <a:ext cx="1186950" cy="37946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/>
        </p:nvSpPr>
        <p:spPr>
          <a:xfrm>
            <a:off x="517675" y="524350"/>
            <a:ext cx="7000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Low-fidelity 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prototype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206" name="Google Shape;206;p32"/>
          <p:cNvSpPr txBox="1"/>
          <p:nvPr/>
        </p:nvSpPr>
        <p:spPr>
          <a:xfrm>
            <a:off x="532875" y="1793800"/>
            <a:ext cx="2094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 created a low-fidelity prototype from the user flow diagram and wireframes to test functionality before incorporating it into the final design and ensure accessibility for end-users.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07" name="Google Shape;2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625" y="628552"/>
            <a:ext cx="6432574" cy="1899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08" name="Google Shape;20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4247" y="1984274"/>
            <a:ext cx="2405600" cy="30213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09" name="Google Shape;209;p32"/>
          <p:cNvSpPr txBox="1"/>
          <p:nvPr/>
        </p:nvSpPr>
        <p:spPr>
          <a:xfrm>
            <a:off x="6688725" y="3083475"/>
            <a:ext cx="1332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Archivo Light"/>
                <a:ea typeface="Archivo Light"/>
                <a:cs typeface="Archivo Light"/>
                <a:sym typeface="Archivo Light"/>
              </a:rPr>
              <a:t>View Prototype:</a:t>
            </a:r>
            <a:endParaRPr sz="1200">
              <a:solidFill>
                <a:srgbClr val="000000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u="sng">
                <a:solidFill>
                  <a:schemeClr val="hlink"/>
                </a:solidFill>
                <a:latin typeface="Archivo Light"/>
                <a:ea typeface="Archivo Light"/>
                <a:cs typeface="Archivo Light"/>
                <a:sym typeface="Archivo Light"/>
                <a:hlinkClick r:id="rId5"/>
              </a:rPr>
              <a:t>Desktop</a:t>
            </a:r>
            <a:endParaRPr sz="1200">
              <a:solidFill>
                <a:srgbClr val="000000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u="sng">
                <a:solidFill>
                  <a:schemeClr val="hlink"/>
                </a:solidFill>
                <a:latin typeface="Archivo Light"/>
                <a:ea typeface="Archivo Light"/>
                <a:cs typeface="Archivo Light"/>
                <a:sym typeface="Archivo Light"/>
                <a:hlinkClick r:id="rId6"/>
              </a:rPr>
              <a:t>Mobile</a:t>
            </a:r>
            <a:endParaRPr sz="1200">
              <a:solidFill>
                <a:srgbClr val="000000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rgbClr val="000000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Usability study: parameters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215" name="Google Shape;215;p33"/>
          <p:cNvSpPr txBox="1"/>
          <p:nvPr/>
        </p:nvSpPr>
        <p:spPr>
          <a:xfrm>
            <a:off x="868275" y="193265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STUDY TYPE:</a:t>
            </a:r>
            <a:endParaRPr>
              <a:solidFill>
                <a:srgbClr val="5F6368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Unmoderated usability stud</a:t>
            </a:r>
            <a:r>
              <a:rPr lang="en" sz="1200">
                <a:solidFill>
                  <a:srgbClr val="5F6368"/>
                </a:solidFill>
                <a:latin typeface="Barlow"/>
                <a:ea typeface="Barlow"/>
                <a:cs typeface="Barlow"/>
                <a:sym typeface="Barlow"/>
              </a:rPr>
              <a:t>y</a:t>
            </a:r>
            <a:endParaRPr b="1" sz="1200">
              <a:solidFill>
                <a:srgbClr val="4285F4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16" name="Google Shape;216;p33"/>
          <p:cNvSpPr/>
          <p:nvPr/>
        </p:nvSpPr>
        <p:spPr>
          <a:xfrm>
            <a:off x="2334675" y="1304875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3"/>
          <p:cNvSpPr txBox="1"/>
          <p:nvPr/>
        </p:nvSpPr>
        <p:spPr>
          <a:xfrm>
            <a:off x="4829625" y="193265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LOCATION:</a:t>
            </a:r>
            <a:endParaRPr>
              <a:solidFill>
                <a:srgbClr val="5F6368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United States, remote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18" name="Google Shape;218;p33"/>
          <p:cNvSpPr/>
          <p:nvPr/>
        </p:nvSpPr>
        <p:spPr>
          <a:xfrm>
            <a:off x="6296025" y="1304875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3"/>
          <p:cNvSpPr txBox="1"/>
          <p:nvPr/>
        </p:nvSpPr>
        <p:spPr>
          <a:xfrm>
            <a:off x="868275" y="391490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PARTICIPANTS</a:t>
            </a:r>
            <a:r>
              <a:rPr lang="en">
                <a:solidFill>
                  <a:srgbClr val="5F6368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:</a:t>
            </a:r>
            <a:endParaRPr>
              <a:solidFill>
                <a:srgbClr val="5F6368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4 participants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0" name="Google Shape;220;p33"/>
          <p:cNvSpPr/>
          <p:nvPr/>
        </p:nvSpPr>
        <p:spPr>
          <a:xfrm>
            <a:off x="2334675" y="3287125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3"/>
          <p:cNvSpPr txBox="1"/>
          <p:nvPr/>
        </p:nvSpPr>
        <p:spPr>
          <a:xfrm>
            <a:off x="4829625" y="3914900"/>
            <a:ext cx="3446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LENGTH</a:t>
            </a: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>
              <a:solidFill>
                <a:srgbClr val="5F6368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20-30 minutes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2" name="Google Shape;222;p33"/>
          <p:cNvSpPr/>
          <p:nvPr/>
        </p:nvSpPr>
        <p:spPr>
          <a:xfrm>
            <a:off x="6296025" y="3287125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3"/>
          <p:cNvSpPr/>
          <p:nvPr/>
        </p:nvSpPr>
        <p:spPr>
          <a:xfrm>
            <a:off x="2432025" y="3415575"/>
            <a:ext cx="318600" cy="223550"/>
          </a:xfrm>
          <a:custGeom>
            <a:rect b="b" l="l" r="r" t="t"/>
            <a:pathLst>
              <a:path extrusionOk="0" h="735" w="1048">
                <a:moveTo>
                  <a:pt x="759" y="367"/>
                </a:moveTo>
                <a:cubicBezTo>
                  <a:pt x="833" y="367"/>
                  <a:pt x="889" y="308"/>
                  <a:pt x="889" y="237"/>
                </a:cubicBezTo>
                <a:cubicBezTo>
                  <a:pt x="889" y="167"/>
                  <a:pt x="830" y="107"/>
                  <a:pt x="759" y="107"/>
                </a:cubicBezTo>
                <a:cubicBezTo>
                  <a:pt x="686" y="107"/>
                  <a:pt x="630" y="167"/>
                  <a:pt x="630" y="237"/>
                </a:cubicBezTo>
                <a:cubicBezTo>
                  <a:pt x="630" y="308"/>
                  <a:pt x="689" y="367"/>
                  <a:pt x="759" y="367"/>
                </a:cubicBezTo>
                <a:close/>
                <a:moveTo>
                  <a:pt x="367" y="316"/>
                </a:moveTo>
                <a:cubicBezTo>
                  <a:pt x="455" y="316"/>
                  <a:pt x="522" y="246"/>
                  <a:pt x="522" y="158"/>
                </a:cubicBezTo>
                <a:cubicBezTo>
                  <a:pt x="522" y="71"/>
                  <a:pt x="452" y="0"/>
                  <a:pt x="367" y="0"/>
                </a:cubicBezTo>
                <a:cubicBezTo>
                  <a:pt x="283" y="0"/>
                  <a:pt x="209" y="71"/>
                  <a:pt x="209" y="158"/>
                </a:cubicBezTo>
                <a:cubicBezTo>
                  <a:pt x="209" y="246"/>
                  <a:pt x="283" y="316"/>
                  <a:pt x="367" y="316"/>
                </a:cubicBezTo>
                <a:close/>
                <a:moveTo>
                  <a:pt x="759" y="471"/>
                </a:moveTo>
                <a:cubicBezTo>
                  <a:pt x="664" y="471"/>
                  <a:pt x="472" y="519"/>
                  <a:pt x="472" y="615"/>
                </a:cubicBezTo>
                <a:lnTo>
                  <a:pt x="472" y="734"/>
                </a:lnTo>
                <a:lnTo>
                  <a:pt x="1047" y="734"/>
                </a:lnTo>
                <a:lnTo>
                  <a:pt x="1047" y="615"/>
                </a:lnTo>
                <a:cubicBezTo>
                  <a:pt x="1047" y="522"/>
                  <a:pt x="855" y="471"/>
                  <a:pt x="759" y="471"/>
                </a:cubicBezTo>
                <a:close/>
                <a:moveTo>
                  <a:pt x="367" y="421"/>
                </a:moveTo>
                <a:cubicBezTo>
                  <a:pt x="246" y="421"/>
                  <a:pt x="0" y="483"/>
                  <a:pt x="0" y="604"/>
                </a:cubicBezTo>
                <a:lnTo>
                  <a:pt x="0" y="734"/>
                </a:lnTo>
                <a:lnTo>
                  <a:pt x="367" y="734"/>
                </a:lnTo>
                <a:lnTo>
                  <a:pt x="367" y="615"/>
                </a:lnTo>
                <a:cubicBezTo>
                  <a:pt x="367" y="570"/>
                  <a:pt x="384" y="494"/>
                  <a:pt x="491" y="435"/>
                </a:cubicBezTo>
                <a:cubicBezTo>
                  <a:pt x="446" y="426"/>
                  <a:pt x="404" y="421"/>
                  <a:pt x="367" y="4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3"/>
          <p:cNvSpPr/>
          <p:nvPr/>
        </p:nvSpPr>
        <p:spPr>
          <a:xfrm>
            <a:off x="6441252" y="1401778"/>
            <a:ext cx="222841" cy="319496"/>
          </a:xfrm>
          <a:custGeom>
            <a:rect b="b" l="l" r="r" t="t"/>
            <a:pathLst>
              <a:path extrusionOk="0" h="1048" w="734">
                <a:moveTo>
                  <a:pt x="366" y="0"/>
                </a:moveTo>
                <a:cubicBezTo>
                  <a:pt x="163" y="0"/>
                  <a:pt x="0" y="164"/>
                  <a:pt x="0" y="367"/>
                </a:cubicBezTo>
                <a:cubicBezTo>
                  <a:pt x="0" y="641"/>
                  <a:pt x="366" y="1047"/>
                  <a:pt x="366" y="1047"/>
                </a:cubicBezTo>
                <a:cubicBezTo>
                  <a:pt x="366" y="1047"/>
                  <a:pt x="733" y="641"/>
                  <a:pt x="733" y="367"/>
                </a:cubicBezTo>
                <a:cubicBezTo>
                  <a:pt x="731" y="164"/>
                  <a:pt x="567" y="0"/>
                  <a:pt x="366" y="0"/>
                </a:cubicBezTo>
                <a:close/>
                <a:moveTo>
                  <a:pt x="366" y="497"/>
                </a:moveTo>
                <a:cubicBezTo>
                  <a:pt x="293" y="497"/>
                  <a:pt x="237" y="438"/>
                  <a:pt x="237" y="367"/>
                </a:cubicBezTo>
                <a:cubicBezTo>
                  <a:pt x="237" y="296"/>
                  <a:pt x="296" y="237"/>
                  <a:pt x="366" y="237"/>
                </a:cubicBezTo>
                <a:cubicBezTo>
                  <a:pt x="440" y="237"/>
                  <a:pt x="496" y="296"/>
                  <a:pt x="496" y="367"/>
                </a:cubicBezTo>
                <a:cubicBezTo>
                  <a:pt x="496" y="438"/>
                  <a:pt x="437" y="497"/>
                  <a:pt x="366" y="4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3"/>
          <p:cNvSpPr/>
          <p:nvPr/>
        </p:nvSpPr>
        <p:spPr>
          <a:xfrm>
            <a:off x="6392921" y="3384699"/>
            <a:ext cx="319496" cy="318153"/>
          </a:xfrm>
          <a:custGeom>
            <a:rect b="b" l="l" r="r" t="t"/>
            <a:pathLst>
              <a:path extrusionOk="0" h="1045" w="1048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33"/>
          <p:cNvSpPr/>
          <p:nvPr/>
        </p:nvSpPr>
        <p:spPr>
          <a:xfrm>
            <a:off x="2460538" y="1416000"/>
            <a:ext cx="261574" cy="291049"/>
          </a:xfrm>
          <a:custGeom>
            <a:rect b="b" l="l" r="r" t="t"/>
            <a:pathLst>
              <a:path extrusionOk="0" h="1046" w="941">
                <a:moveTo>
                  <a:pt x="833" y="105"/>
                </a:moveTo>
                <a:lnTo>
                  <a:pt x="616" y="105"/>
                </a:lnTo>
                <a:cubicBezTo>
                  <a:pt x="593" y="46"/>
                  <a:pt x="537" y="0"/>
                  <a:pt x="469" y="0"/>
                </a:cubicBezTo>
                <a:cubicBezTo>
                  <a:pt x="401" y="0"/>
                  <a:pt x="345" y="46"/>
                  <a:pt x="322" y="105"/>
                </a:cubicBezTo>
                <a:lnTo>
                  <a:pt x="105" y="105"/>
                </a:lnTo>
                <a:cubicBezTo>
                  <a:pt x="48" y="105"/>
                  <a:pt x="0" y="153"/>
                  <a:pt x="0" y="209"/>
                </a:cubicBezTo>
                <a:lnTo>
                  <a:pt x="0" y="940"/>
                </a:lnTo>
                <a:cubicBezTo>
                  <a:pt x="0" y="997"/>
                  <a:pt x="48" y="1045"/>
                  <a:pt x="105" y="1045"/>
                </a:cubicBezTo>
                <a:lnTo>
                  <a:pt x="836" y="1045"/>
                </a:lnTo>
                <a:cubicBezTo>
                  <a:pt x="892" y="1045"/>
                  <a:pt x="940" y="997"/>
                  <a:pt x="940" y="940"/>
                </a:cubicBezTo>
                <a:lnTo>
                  <a:pt x="940" y="209"/>
                </a:lnTo>
                <a:cubicBezTo>
                  <a:pt x="937" y="150"/>
                  <a:pt x="889" y="105"/>
                  <a:pt x="833" y="105"/>
                </a:cubicBezTo>
                <a:close/>
                <a:moveTo>
                  <a:pt x="466" y="105"/>
                </a:moveTo>
                <a:cubicBezTo>
                  <a:pt x="494" y="105"/>
                  <a:pt x="520" y="127"/>
                  <a:pt x="520" y="158"/>
                </a:cubicBezTo>
                <a:cubicBezTo>
                  <a:pt x="520" y="187"/>
                  <a:pt x="497" y="212"/>
                  <a:pt x="466" y="212"/>
                </a:cubicBezTo>
                <a:cubicBezTo>
                  <a:pt x="435" y="212"/>
                  <a:pt x="412" y="190"/>
                  <a:pt x="412" y="158"/>
                </a:cubicBezTo>
                <a:cubicBezTo>
                  <a:pt x="415" y="127"/>
                  <a:pt x="438" y="105"/>
                  <a:pt x="466" y="105"/>
                </a:cubicBezTo>
                <a:close/>
                <a:moveTo>
                  <a:pt x="570" y="836"/>
                </a:moveTo>
                <a:lnTo>
                  <a:pt x="204" y="836"/>
                </a:lnTo>
                <a:lnTo>
                  <a:pt x="204" y="731"/>
                </a:lnTo>
                <a:lnTo>
                  <a:pt x="570" y="731"/>
                </a:lnTo>
                <a:lnTo>
                  <a:pt x="570" y="836"/>
                </a:lnTo>
                <a:close/>
                <a:moveTo>
                  <a:pt x="728" y="627"/>
                </a:moveTo>
                <a:lnTo>
                  <a:pt x="206" y="627"/>
                </a:lnTo>
                <a:lnTo>
                  <a:pt x="206" y="523"/>
                </a:lnTo>
                <a:lnTo>
                  <a:pt x="728" y="523"/>
                </a:lnTo>
                <a:lnTo>
                  <a:pt x="728" y="627"/>
                </a:lnTo>
                <a:close/>
                <a:moveTo>
                  <a:pt x="728" y="418"/>
                </a:moveTo>
                <a:lnTo>
                  <a:pt x="206" y="418"/>
                </a:lnTo>
                <a:lnTo>
                  <a:pt x="206" y="314"/>
                </a:lnTo>
                <a:lnTo>
                  <a:pt x="728" y="314"/>
                </a:lnTo>
                <a:lnTo>
                  <a:pt x="728" y="4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Usability study: findings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232" name="Google Shape;232;p34"/>
          <p:cNvSpPr txBox="1"/>
          <p:nvPr/>
        </p:nvSpPr>
        <p:spPr>
          <a:xfrm>
            <a:off x="517675" y="1302438"/>
            <a:ext cx="64941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Now that I have the key insights from the usability study, let's look at the findings and define the actual problems that a designer can solve.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3" name="Google Shape;233;p34"/>
          <p:cNvSpPr txBox="1"/>
          <p:nvPr/>
        </p:nvSpPr>
        <p:spPr>
          <a:xfrm>
            <a:off x="818700" y="3137375"/>
            <a:ext cx="1872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Users had a hard time knowing where to start. Clearer instructions can help users start their tasks.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4" name="Google Shape;234;p34"/>
          <p:cNvSpPr txBox="1"/>
          <p:nvPr/>
        </p:nvSpPr>
        <p:spPr>
          <a:xfrm>
            <a:off x="818688" y="26583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FINDING</a:t>
            </a:r>
            <a:endParaRPr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5" name="Google Shape;235;p34"/>
          <p:cNvSpPr txBox="1"/>
          <p:nvPr/>
        </p:nvSpPr>
        <p:spPr>
          <a:xfrm>
            <a:off x="3662850" y="26583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FINDING</a:t>
            </a:r>
            <a:endParaRPr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6" name="Google Shape;236;p34"/>
          <p:cNvSpPr txBox="1"/>
          <p:nvPr/>
        </p:nvSpPr>
        <p:spPr>
          <a:xfrm>
            <a:off x="6507050" y="26583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FINDING</a:t>
            </a:r>
            <a:endParaRPr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7" name="Google Shape;237;p34"/>
          <p:cNvSpPr txBox="1"/>
          <p:nvPr/>
        </p:nvSpPr>
        <p:spPr>
          <a:xfrm>
            <a:off x="3608563" y="3141075"/>
            <a:ext cx="19812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Adding an item seems to have several steps. Dividing into sections and adding stepper components can help to create a seamless flow experience on this task.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8" name="Google Shape;238;p34"/>
          <p:cNvSpPr txBox="1"/>
          <p:nvPr/>
        </p:nvSpPr>
        <p:spPr>
          <a:xfrm>
            <a:off x="6452763" y="3141075"/>
            <a:ext cx="1981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The Settings icon is out of sight for users. Moving it to a more intuitive place next to the principal menu can improve its visibility.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39" name="Google Shape;239;p34"/>
          <p:cNvSpPr/>
          <p:nvPr/>
        </p:nvSpPr>
        <p:spPr>
          <a:xfrm>
            <a:off x="1498338" y="2108121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chemeClr val="accen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40" name="Google Shape;240;p34"/>
          <p:cNvSpPr/>
          <p:nvPr/>
        </p:nvSpPr>
        <p:spPr>
          <a:xfrm>
            <a:off x="4342513" y="2120246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chemeClr val="accen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41" name="Google Shape;241;p34"/>
          <p:cNvSpPr/>
          <p:nvPr/>
        </p:nvSpPr>
        <p:spPr>
          <a:xfrm>
            <a:off x="7186688" y="2108121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chemeClr val="accen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5"/>
          <p:cNvSpPr txBox="1"/>
          <p:nvPr/>
        </p:nvSpPr>
        <p:spPr>
          <a:xfrm>
            <a:off x="3721275" y="2048400"/>
            <a:ext cx="399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en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Mockups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en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High-fidelity prototype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en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Accessibility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7" name="Google Shape;247;p35"/>
          <p:cNvSpPr txBox="1"/>
          <p:nvPr/>
        </p:nvSpPr>
        <p:spPr>
          <a:xfrm>
            <a:off x="1228725" y="2082300"/>
            <a:ext cx="20067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Refining</a:t>
            </a:r>
            <a:endParaRPr b="1" sz="24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the design</a:t>
            </a:r>
            <a:endParaRPr b="1" sz="24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48" name="Google Shape;248;p35"/>
          <p:cNvCxnSpPr/>
          <p:nvPr/>
        </p:nvCxnSpPr>
        <p:spPr>
          <a:xfrm>
            <a:off x="3496700" y="2162175"/>
            <a:ext cx="0" cy="8193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/>
        </p:nvSpPr>
        <p:spPr>
          <a:xfrm>
            <a:off x="1231075" y="1660025"/>
            <a:ext cx="39651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THE PRODUCT:</a:t>
            </a:r>
            <a:endParaRPr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A custom digital inventory management solution that helps retail store owners manage and track inventory management-related tasks.</a:t>
            </a:r>
            <a:endParaRPr b="1"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4" name="Google Shape;74;p18"/>
          <p:cNvSpPr txBox="1"/>
          <p:nvPr/>
        </p:nvSpPr>
        <p:spPr>
          <a:xfrm>
            <a:off x="517675" y="443225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Project overview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75" name="Google Shape;75;p18"/>
          <p:cNvSpPr/>
          <p:nvPr/>
        </p:nvSpPr>
        <p:spPr>
          <a:xfrm>
            <a:off x="517675" y="1607700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76" name="Google Shape;76;p18"/>
          <p:cNvSpPr txBox="1"/>
          <p:nvPr/>
        </p:nvSpPr>
        <p:spPr>
          <a:xfrm>
            <a:off x="1231075" y="2947875"/>
            <a:ext cx="3965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PROJECT DURATION:</a:t>
            </a:r>
            <a:endParaRPr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8 weeks; July 2023–September 2023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7" name="Google Shape;77;p18"/>
          <p:cNvSpPr/>
          <p:nvPr/>
        </p:nvSpPr>
        <p:spPr>
          <a:xfrm>
            <a:off x="517675" y="2947885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78" name="Google Shape;78;p18"/>
          <p:cNvSpPr/>
          <p:nvPr/>
        </p:nvSpPr>
        <p:spPr>
          <a:xfrm>
            <a:off x="643388" y="3074136"/>
            <a:ext cx="261874" cy="260801"/>
          </a:xfrm>
          <a:custGeom>
            <a:rect b="b" l="l" r="r" t="t"/>
            <a:pathLst>
              <a:path extrusionOk="0" h="1045" w="1048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8"/>
          <p:cNvSpPr/>
          <p:nvPr/>
        </p:nvSpPr>
        <p:spPr>
          <a:xfrm>
            <a:off x="610514" y="1755762"/>
            <a:ext cx="327623" cy="217176"/>
          </a:xfrm>
          <a:custGeom>
            <a:rect b="b" l="l" r="r" t="t"/>
            <a:pathLst>
              <a:path extrusionOk="0" h="765" w="1149">
                <a:moveTo>
                  <a:pt x="191" y="96"/>
                </a:moveTo>
                <a:lnTo>
                  <a:pt x="1052" y="96"/>
                </a:lnTo>
                <a:lnTo>
                  <a:pt x="1052" y="0"/>
                </a:lnTo>
                <a:lnTo>
                  <a:pt x="191" y="0"/>
                </a:lnTo>
                <a:cubicBezTo>
                  <a:pt x="138" y="0"/>
                  <a:pt x="95" y="42"/>
                  <a:pt x="95" y="96"/>
                </a:cubicBezTo>
                <a:lnTo>
                  <a:pt x="95" y="621"/>
                </a:lnTo>
                <a:lnTo>
                  <a:pt x="0" y="621"/>
                </a:lnTo>
                <a:lnTo>
                  <a:pt x="0" y="764"/>
                </a:lnTo>
                <a:lnTo>
                  <a:pt x="668" y="764"/>
                </a:lnTo>
                <a:lnTo>
                  <a:pt x="668" y="621"/>
                </a:lnTo>
                <a:lnTo>
                  <a:pt x="191" y="621"/>
                </a:lnTo>
                <a:lnTo>
                  <a:pt x="191" y="96"/>
                </a:lnTo>
                <a:close/>
                <a:moveTo>
                  <a:pt x="1100" y="189"/>
                </a:moveTo>
                <a:lnTo>
                  <a:pt x="812" y="189"/>
                </a:lnTo>
                <a:cubicBezTo>
                  <a:pt x="787" y="189"/>
                  <a:pt x="764" y="211"/>
                  <a:pt x="764" y="237"/>
                </a:cubicBezTo>
                <a:lnTo>
                  <a:pt x="764" y="714"/>
                </a:lnTo>
                <a:cubicBezTo>
                  <a:pt x="764" y="739"/>
                  <a:pt x="787" y="762"/>
                  <a:pt x="812" y="762"/>
                </a:cubicBezTo>
                <a:lnTo>
                  <a:pt x="1100" y="762"/>
                </a:lnTo>
                <a:cubicBezTo>
                  <a:pt x="1126" y="762"/>
                  <a:pt x="1148" y="739"/>
                  <a:pt x="1148" y="714"/>
                </a:cubicBezTo>
                <a:lnTo>
                  <a:pt x="1148" y="237"/>
                </a:lnTo>
                <a:cubicBezTo>
                  <a:pt x="1145" y="211"/>
                  <a:pt x="1126" y="189"/>
                  <a:pt x="1100" y="189"/>
                </a:cubicBezTo>
                <a:close/>
                <a:moveTo>
                  <a:pt x="1052" y="621"/>
                </a:moveTo>
                <a:lnTo>
                  <a:pt x="860" y="621"/>
                </a:lnTo>
                <a:lnTo>
                  <a:pt x="860" y="285"/>
                </a:lnTo>
                <a:lnTo>
                  <a:pt x="1052" y="285"/>
                </a:lnTo>
                <a:lnTo>
                  <a:pt x="1052" y="6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8"/>
          <p:cNvSpPr txBox="1"/>
          <p:nvPr/>
        </p:nvSpPr>
        <p:spPr>
          <a:xfrm>
            <a:off x="6301825" y="2294700"/>
            <a:ext cx="181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Preview of selected polished designs.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3888" y="251550"/>
            <a:ext cx="3066971" cy="4640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8"/>
          <p:cNvPicPr preferRelativeResize="0"/>
          <p:nvPr/>
        </p:nvPicPr>
        <p:blipFill rotWithShape="1">
          <a:blip r:embed="rId4">
            <a:alphaModFix/>
          </a:blip>
          <a:srcRect b="53980" l="0" r="0" t="0"/>
          <a:stretch/>
        </p:blipFill>
        <p:spPr>
          <a:xfrm>
            <a:off x="6249988" y="586675"/>
            <a:ext cx="1933200" cy="385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Mockups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254" name="Google Shape;254;p36"/>
          <p:cNvSpPr txBox="1"/>
          <p:nvPr/>
        </p:nvSpPr>
        <p:spPr>
          <a:xfrm>
            <a:off x="517675" y="1135225"/>
            <a:ext cx="826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Based on insights from the usability studies, I applied design changes such as adding an item task flow, providing clear instructions, and simplifying the navigation.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55" name="Google Shape;255;p36"/>
          <p:cNvCxnSpPr/>
          <p:nvPr/>
        </p:nvCxnSpPr>
        <p:spPr>
          <a:xfrm>
            <a:off x="4125588" y="3506150"/>
            <a:ext cx="8121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56" name="Google Shape;25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876" y="2053087"/>
            <a:ext cx="3526773" cy="2953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57" name="Google Shape;257;p36"/>
          <p:cNvSpPr txBox="1"/>
          <p:nvPr/>
        </p:nvSpPr>
        <p:spPr>
          <a:xfrm>
            <a:off x="1125450" y="1722225"/>
            <a:ext cx="235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Before usability study</a:t>
            </a:r>
            <a:endParaRPr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58" name="Google Shape;2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6063" y="2067702"/>
            <a:ext cx="3445973" cy="2886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59" name="Google Shape;259;p36"/>
          <p:cNvSpPr txBox="1"/>
          <p:nvPr/>
        </p:nvSpPr>
        <p:spPr>
          <a:xfrm>
            <a:off x="5682150" y="1722213"/>
            <a:ext cx="235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After usability study</a:t>
            </a:r>
            <a:endParaRPr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Mockups: Original screen size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pic>
        <p:nvPicPr>
          <p:cNvPr id="265" name="Google Shape;26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8503" y="1028562"/>
            <a:ext cx="1958485" cy="164033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6" name="Google Shape;26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7013" y="1081150"/>
            <a:ext cx="1831007" cy="153357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7" name="Google Shape;26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7277" y="2834261"/>
            <a:ext cx="1607238" cy="224376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8" name="Google Shape;268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86878" y="2834261"/>
            <a:ext cx="1607238" cy="224376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Mockups</a:t>
            </a: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: Screen size variations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pic>
        <p:nvPicPr>
          <p:cNvPr id="274" name="Google Shape;274;p38"/>
          <p:cNvPicPr preferRelativeResize="0"/>
          <p:nvPr/>
        </p:nvPicPr>
        <p:blipFill rotWithShape="1">
          <a:blip r:embed="rId3">
            <a:alphaModFix/>
          </a:blip>
          <a:srcRect b="75541" l="0" r="0" t="0"/>
          <a:stretch/>
        </p:blipFill>
        <p:spPr>
          <a:xfrm>
            <a:off x="6199927" y="1078451"/>
            <a:ext cx="1165448" cy="39445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75" name="Google Shape;275;p38"/>
          <p:cNvPicPr preferRelativeResize="0"/>
          <p:nvPr/>
        </p:nvPicPr>
        <p:blipFill rotWithShape="1">
          <a:blip r:embed="rId4">
            <a:alphaModFix/>
          </a:blip>
          <a:srcRect b="53062" l="0" r="0" t="0"/>
          <a:stretch/>
        </p:blipFill>
        <p:spPr>
          <a:xfrm>
            <a:off x="3236632" y="1078450"/>
            <a:ext cx="1165449" cy="39445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76" name="Google Shape;276;p38"/>
          <p:cNvPicPr preferRelativeResize="0"/>
          <p:nvPr/>
        </p:nvPicPr>
        <p:blipFill rotWithShape="1">
          <a:blip r:embed="rId5">
            <a:alphaModFix/>
          </a:blip>
          <a:srcRect b="21893" l="0" r="0" t="0"/>
          <a:stretch/>
        </p:blipFill>
        <p:spPr>
          <a:xfrm>
            <a:off x="1760613" y="1078451"/>
            <a:ext cx="1165448" cy="39445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77" name="Google Shape;277;p38"/>
          <p:cNvPicPr preferRelativeResize="0"/>
          <p:nvPr/>
        </p:nvPicPr>
        <p:blipFill rotWithShape="1">
          <a:blip r:embed="rId6">
            <a:alphaModFix/>
          </a:blip>
          <a:srcRect b="67112" l="0" r="0" t="0"/>
          <a:stretch/>
        </p:blipFill>
        <p:spPr>
          <a:xfrm>
            <a:off x="4689444" y="1078451"/>
            <a:ext cx="1165448" cy="39445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9"/>
          <p:cNvSpPr txBox="1"/>
          <p:nvPr/>
        </p:nvSpPr>
        <p:spPr>
          <a:xfrm>
            <a:off x="517675" y="524350"/>
            <a:ext cx="3101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High-fidelity</a:t>
            </a:r>
            <a:b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</a:b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prototype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283" name="Google Shape;283;p39"/>
          <p:cNvSpPr txBox="1"/>
          <p:nvPr/>
        </p:nvSpPr>
        <p:spPr>
          <a:xfrm>
            <a:off x="532875" y="1793800"/>
            <a:ext cx="24213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After finalizing the low-fidelity prototype, I worked on creating the final designs with the goal of making them simple and intuitive. The main color theme I used was red because it’s a very powerful color that symbolizes strength, power, and action. I thought it was very representative of the persona’s character.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84" name="Google Shape;284;p39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8000" y="762100"/>
            <a:ext cx="5885023" cy="185821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86" name="Google Shape;28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2700" y="1998725"/>
            <a:ext cx="1851400" cy="30619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87" name="Google Shape;287;p39"/>
          <p:cNvSpPr txBox="1"/>
          <p:nvPr/>
        </p:nvSpPr>
        <p:spPr>
          <a:xfrm>
            <a:off x="6462625" y="3224875"/>
            <a:ext cx="1332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000000"/>
                </a:solidFill>
                <a:latin typeface="Archivo Light"/>
                <a:ea typeface="Archivo Light"/>
                <a:cs typeface="Archivo Light"/>
                <a:sym typeface="Archivo Light"/>
              </a:rPr>
              <a:t>View Prototype:</a:t>
            </a:r>
            <a:endParaRPr sz="1200">
              <a:solidFill>
                <a:srgbClr val="000000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u="sng">
                <a:solidFill>
                  <a:schemeClr val="hlink"/>
                </a:solidFill>
                <a:latin typeface="Archivo Light"/>
                <a:ea typeface="Archivo Light"/>
                <a:cs typeface="Archivo Light"/>
                <a:sym typeface="Archivo Light"/>
                <a:hlinkClick r:id="rId5"/>
              </a:rPr>
              <a:t>Desktop</a:t>
            </a:r>
            <a:endParaRPr sz="1200">
              <a:solidFill>
                <a:srgbClr val="000000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u="sng">
                <a:solidFill>
                  <a:schemeClr val="hlink"/>
                </a:solidFill>
                <a:latin typeface="Archivo Light"/>
                <a:ea typeface="Archivo Light"/>
                <a:cs typeface="Archivo Light"/>
                <a:sym typeface="Archivo Light"/>
                <a:hlinkClick r:id="rId6"/>
              </a:rPr>
              <a:t>Mobile</a:t>
            </a:r>
            <a:endParaRPr sz="1200">
              <a:solidFill>
                <a:srgbClr val="000000"/>
              </a:solidFill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rgbClr val="000000"/>
              </a:solidFill>
              <a:latin typeface="Archivo Light"/>
              <a:ea typeface="Archivo Light"/>
              <a:cs typeface="Archivo Light"/>
              <a:sym typeface="Archivo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0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Accessibility considerations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293" name="Google Shape;293;p40"/>
          <p:cNvSpPr/>
          <p:nvPr/>
        </p:nvSpPr>
        <p:spPr>
          <a:xfrm>
            <a:off x="517675" y="1472325"/>
            <a:ext cx="2436300" cy="31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94" name="Google Shape;294;p40"/>
          <p:cNvSpPr txBox="1"/>
          <p:nvPr/>
        </p:nvSpPr>
        <p:spPr>
          <a:xfrm>
            <a:off x="711325" y="1917800"/>
            <a:ext cx="2049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When choosing a color palette, I made sure my primary colors met WCAG AA Compliance before building out the UI for each screen.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95" name="Google Shape;295;p40"/>
          <p:cNvSpPr/>
          <p:nvPr/>
        </p:nvSpPr>
        <p:spPr>
          <a:xfrm>
            <a:off x="3175275" y="1472325"/>
            <a:ext cx="2436300" cy="31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96" name="Google Shape;296;p40"/>
          <p:cNvSpPr txBox="1"/>
          <p:nvPr/>
        </p:nvSpPr>
        <p:spPr>
          <a:xfrm>
            <a:off x="3368925" y="1917800"/>
            <a:ext cx="20490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 am using only two typefaces: Barlow for headlines and Raleway for body copy.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Mixing too many different typefaces can make your app seem fragmented and busy.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97" name="Google Shape;297;p40"/>
          <p:cNvSpPr/>
          <p:nvPr/>
        </p:nvSpPr>
        <p:spPr>
          <a:xfrm>
            <a:off x="5832875" y="1472325"/>
            <a:ext cx="2436300" cy="31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98" name="Google Shape;298;p40"/>
          <p:cNvSpPr txBox="1"/>
          <p:nvPr/>
        </p:nvSpPr>
        <p:spPr>
          <a:xfrm>
            <a:off x="6026525" y="1917800"/>
            <a:ext cx="2049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I implemented a text hierarchy throughout the app. This helps users to distinguish the different sections and information on screen.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99" name="Google Shape;299;p40"/>
          <p:cNvSpPr/>
          <p:nvPr/>
        </p:nvSpPr>
        <p:spPr>
          <a:xfrm>
            <a:off x="1479175" y="1233971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chemeClr val="accen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00" name="Google Shape;300;p40"/>
          <p:cNvSpPr/>
          <p:nvPr/>
        </p:nvSpPr>
        <p:spPr>
          <a:xfrm>
            <a:off x="4136775" y="1233971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chemeClr val="accen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01" name="Google Shape;301;p40"/>
          <p:cNvSpPr/>
          <p:nvPr/>
        </p:nvSpPr>
        <p:spPr>
          <a:xfrm>
            <a:off x="6794375" y="1233971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chemeClr val="accen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1"/>
          <p:cNvSpPr txBox="1"/>
          <p:nvPr/>
        </p:nvSpPr>
        <p:spPr>
          <a:xfrm>
            <a:off x="3721275" y="2210100"/>
            <a:ext cx="2275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en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Takeaways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en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Next steps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07" name="Google Shape;307;p41"/>
          <p:cNvSpPr txBox="1"/>
          <p:nvPr/>
        </p:nvSpPr>
        <p:spPr>
          <a:xfrm>
            <a:off x="1533525" y="2082300"/>
            <a:ext cx="17019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Going forward</a:t>
            </a:r>
            <a:endParaRPr b="1" sz="24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308" name="Google Shape;308;p41"/>
          <p:cNvCxnSpPr/>
          <p:nvPr/>
        </p:nvCxnSpPr>
        <p:spPr>
          <a:xfrm>
            <a:off x="3496700" y="2162175"/>
            <a:ext cx="0" cy="857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2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Takeaways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14" name="Google Shape;314;p42"/>
          <p:cNvSpPr txBox="1"/>
          <p:nvPr/>
        </p:nvSpPr>
        <p:spPr>
          <a:xfrm>
            <a:off x="539600" y="2237975"/>
            <a:ext cx="34461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IMPACT:</a:t>
            </a: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The design strategy included an efficient concept design that increases task efficiency multifold, and improves engagement with the application.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The retail store has ensured its potential for future growth with a scalable and secure solution that has streamlined the store´s inventory management operations.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15" name="Google Shape;315;p42"/>
          <p:cNvSpPr/>
          <p:nvPr/>
        </p:nvSpPr>
        <p:spPr>
          <a:xfrm>
            <a:off x="539600" y="1534000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42"/>
          <p:cNvSpPr txBox="1"/>
          <p:nvPr/>
        </p:nvSpPr>
        <p:spPr>
          <a:xfrm>
            <a:off x="4495800" y="2237975"/>
            <a:ext cx="34461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WHAT I LEARNED: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While designing this app, I learned that the first ideas for the app are only the beginning of the process. Usability studies and peer feedback influenced each iteration of the app’s design.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17" name="Google Shape;317;p42"/>
          <p:cNvSpPr/>
          <p:nvPr/>
        </p:nvSpPr>
        <p:spPr>
          <a:xfrm>
            <a:off x="4495800" y="1534000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42"/>
          <p:cNvSpPr/>
          <p:nvPr/>
        </p:nvSpPr>
        <p:spPr>
          <a:xfrm>
            <a:off x="679050" y="1660250"/>
            <a:ext cx="234394" cy="260801"/>
          </a:xfrm>
          <a:custGeom>
            <a:rect b="b" l="l" r="r" t="t"/>
            <a:pathLst>
              <a:path extrusionOk="0" h="1045" w="941">
                <a:moveTo>
                  <a:pt x="833" y="105"/>
                </a:moveTo>
                <a:lnTo>
                  <a:pt x="616" y="105"/>
                </a:lnTo>
                <a:cubicBezTo>
                  <a:pt x="593" y="45"/>
                  <a:pt x="536" y="0"/>
                  <a:pt x="469" y="0"/>
                </a:cubicBezTo>
                <a:cubicBezTo>
                  <a:pt x="401" y="0"/>
                  <a:pt x="345" y="45"/>
                  <a:pt x="322" y="105"/>
                </a:cubicBezTo>
                <a:lnTo>
                  <a:pt x="105" y="105"/>
                </a:lnTo>
                <a:cubicBezTo>
                  <a:pt x="48" y="105"/>
                  <a:pt x="0" y="153"/>
                  <a:pt x="0" y="209"/>
                </a:cubicBezTo>
                <a:lnTo>
                  <a:pt x="0" y="940"/>
                </a:lnTo>
                <a:cubicBezTo>
                  <a:pt x="0" y="997"/>
                  <a:pt x="48" y="1044"/>
                  <a:pt x="105" y="1044"/>
                </a:cubicBezTo>
                <a:lnTo>
                  <a:pt x="836" y="1044"/>
                </a:lnTo>
                <a:cubicBezTo>
                  <a:pt x="892" y="1044"/>
                  <a:pt x="940" y="997"/>
                  <a:pt x="940" y="940"/>
                </a:cubicBezTo>
                <a:lnTo>
                  <a:pt x="940" y="209"/>
                </a:lnTo>
                <a:cubicBezTo>
                  <a:pt x="937" y="153"/>
                  <a:pt x="889" y="105"/>
                  <a:pt x="833" y="105"/>
                </a:cubicBezTo>
                <a:close/>
                <a:moveTo>
                  <a:pt x="466" y="105"/>
                </a:moveTo>
                <a:cubicBezTo>
                  <a:pt x="494" y="105"/>
                  <a:pt x="520" y="127"/>
                  <a:pt x="520" y="158"/>
                </a:cubicBezTo>
                <a:cubicBezTo>
                  <a:pt x="520" y="187"/>
                  <a:pt x="497" y="212"/>
                  <a:pt x="466" y="212"/>
                </a:cubicBezTo>
                <a:cubicBezTo>
                  <a:pt x="435" y="212"/>
                  <a:pt x="412" y="189"/>
                  <a:pt x="412" y="158"/>
                </a:cubicBezTo>
                <a:cubicBezTo>
                  <a:pt x="415" y="127"/>
                  <a:pt x="438" y="105"/>
                  <a:pt x="466" y="105"/>
                </a:cubicBezTo>
                <a:close/>
                <a:moveTo>
                  <a:pt x="362" y="836"/>
                </a:moveTo>
                <a:lnTo>
                  <a:pt x="153" y="627"/>
                </a:lnTo>
                <a:lnTo>
                  <a:pt x="226" y="553"/>
                </a:lnTo>
                <a:lnTo>
                  <a:pt x="362" y="689"/>
                </a:lnTo>
                <a:lnTo>
                  <a:pt x="706" y="345"/>
                </a:lnTo>
                <a:lnTo>
                  <a:pt x="779" y="418"/>
                </a:lnTo>
                <a:lnTo>
                  <a:pt x="362" y="8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9" name="Google Shape;319;p42"/>
          <p:cNvGrpSpPr/>
          <p:nvPr/>
        </p:nvGrpSpPr>
        <p:grpSpPr>
          <a:xfrm>
            <a:off x="4605678" y="1676963"/>
            <a:ext cx="293543" cy="227362"/>
            <a:chOff x="420350" y="238125"/>
            <a:chExt cx="6779275" cy="5238750"/>
          </a:xfrm>
        </p:grpSpPr>
        <p:sp>
          <p:nvSpPr>
            <p:cNvPr id="320" name="Google Shape;320;p42"/>
            <p:cNvSpPr/>
            <p:nvPr/>
          </p:nvSpPr>
          <p:spPr>
            <a:xfrm>
              <a:off x="420350" y="238125"/>
              <a:ext cx="6779275" cy="5238750"/>
            </a:xfrm>
            <a:custGeom>
              <a:rect b="b" l="l" r="r" t="t"/>
              <a:pathLst>
                <a:path extrusionOk="0" h="209550" w="271171">
                  <a:moveTo>
                    <a:pt x="203423" y="24684"/>
                  </a:moveTo>
                  <a:lnTo>
                    <a:pt x="208928" y="24773"/>
                  </a:lnTo>
                  <a:lnTo>
                    <a:pt x="214433" y="25039"/>
                  </a:lnTo>
                  <a:lnTo>
                    <a:pt x="219938" y="25483"/>
                  </a:lnTo>
                  <a:lnTo>
                    <a:pt x="225443" y="26105"/>
                  </a:lnTo>
                  <a:lnTo>
                    <a:pt x="228107" y="26549"/>
                  </a:lnTo>
                  <a:lnTo>
                    <a:pt x="230859" y="26993"/>
                  </a:lnTo>
                  <a:lnTo>
                    <a:pt x="233523" y="27437"/>
                  </a:lnTo>
                  <a:lnTo>
                    <a:pt x="236187" y="28058"/>
                  </a:lnTo>
                  <a:lnTo>
                    <a:pt x="238762" y="28680"/>
                  </a:lnTo>
                  <a:lnTo>
                    <a:pt x="241426" y="29301"/>
                  </a:lnTo>
                  <a:lnTo>
                    <a:pt x="244001" y="30012"/>
                  </a:lnTo>
                  <a:lnTo>
                    <a:pt x="246576" y="30811"/>
                  </a:lnTo>
                  <a:lnTo>
                    <a:pt x="246576" y="172612"/>
                  </a:lnTo>
                  <a:lnTo>
                    <a:pt x="244001" y="171813"/>
                  </a:lnTo>
                  <a:lnTo>
                    <a:pt x="241426" y="171103"/>
                  </a:lnTo>
                  <a:lnTo>
                    <a:pt x="238762" y="170393"/>
                  </a:lnTo>
                  <a:lnTo>
                    <a:pt x="236187" y="169771"/>
                  </a:lnTo>
                  <a:lnTo>
                    <a:pt x="233523" y="169238"/>
                  </a:lnTo>
                  <a:lnTo>
                    <a:pt x="230859" y="168706"/>
                  </a:lnTo>
                  <a:lnTo>
                    <a:pt x="228107" y="168262"/>
                  </a:lnTo>
                  <a:lnTo>
                    <a:pt x="225443" y="167906"/>
                  </a:lnTo>
                  <a:lnTo>
                    <a:pt x="219938" y="167196"/>
                  </a:lnTo>
                  <a:lnTo>
                    <a:pt x="214433" y="166752"/>
                  </a:lnTo>
                  <a:lnTo>
                    <a:pt x="208928" y="166486"/>
                  </a:lnTo>
                  <a:lnTo>
                    <a:pt x="203423" y="166397"/>
                  </a:lnTo>
                  <a:lnTo>
                    <a:pt x="199338" y="166486"/>
                  </a:lnTo>
                  <a:lnTo>
                    <a:pt x="195165" y="166752"/>
                  </a:lnTo>
                  <a:lnTo>
                    <a:pt x="190814" y="167196"/>
                  </a:lnTo>
                  <a:lnTo>
                    <a:pt x="186286" y="167818"/>
                  </a:lnTo>
                  <a:lnTo>
                    <a:pt x="181757" y="168617"/>
                  </a:lnTo>
                  <a:lnTo>
                    <a:pt x="177140" y="169505"/>
                  </a:lnTo>
                  <a:lnTo>
                    <a:pt x="172523" y="170570"/>
                  </a:lnTo>
                  <a:lnTo>
                    <a:pt x="167906" y="171724"/>
                  </a:lnTo>
                  <a:lnTo>
                    <a:pt x="163289" y="173056"/>
                  </a:lnTo>
                  <a:lnTo>
                    <a:pt x="158849" y="174477"/>
                  </a:lnTo>
                  <a:lnTo>
                    <a:pt x="154498" y="175986"/>
                  </a:lnTo>
                  <a:lnTo>
                    <a:pt x="150236" y="177585"/>
                  </a:lnTo>
                  <a:lnTo>
                    <a:pt x="146241" y="179272"/>
                  </a:lnTo>
                  <a:lnTo>
                    <a:pt x="142422" y="181136"/>
                  </a:lnTo>
                  <a:lnTo>
                    <a:pt x="138871" y="183001"/>
                  </a:lnTo>
                  <a:lnTo>
                    <a:pt x="135586" y="184866"/>
                  </a:lnTo>
                  <a:lnTo>
                    <a:pt x="135586" y="43153"/>
                  </a:lnTo>
                  <a:lnTo>
                    <a:pt x="138871" y="41200"/>
                  </a:lnTo>
                  <a:lnTo>
                    <a:pt x="142422" y="39335"/>
                  </a:lnTo>
                  <a:lnTo>
                    <a:pt x="146241" y="37559"/>
                  </a:lnTo>
                  <a:lnTo>
                    <a:pt x="150236" y="35783"/>
                  </a:lnTo>
                  <a:lnTo>
                    <a:pt x="154498" y="34185"/>
                  </a:lnTo>
                  <a:lnTo>
                    <a:pt x="158849" y="32676"/>
                  </a:lnTo>
                  <a:lnTo>
                    <a:pt x="163289" y="31255"/>
                  </a:lnTo>
                  <a:lnTo>
                    <a:pt x="167906" y="29923"/>
                  </a:lnTo>
                  <a:lnTo>
                    <a:pt x="172523" y="28769"/>
                  </a:lnTo>
                  <a:lnTo>
                    <a:pt x="177140" y="27703"/>
                  </a:lnTo>
                  <a:lnTo>
                    <a:pt x="181757" y="26815"/>
                  </a:lnTo>
                  <a:lnTo>
                    <a:pt x="186286" y="26016"/>
                  </a:lnTo>
                  <a:lnTo>
                    <a:pt x="190814" y="25483"/>
                  </a:lnTo>
                  <a:lnTo>
                    <a:pt x="195165" y="25039"/>
                  </a:lnTo>
                  <a:lnTo>
                    <a:pt x="199338" y="24773"/>
                  </a:lnTo>
                  <a:lnTo>
                    <a:pt x="203423" y="24684"/>
                  </a:lnTo>
                  <a:close/>
                  <a:moveTo>
                    <a:pt x="67748" y="0"/>
                  </a:moveTo>
                  <a:lnTo>
                    <a:pt x="63220" y="89"/>
                  </a:lnTo>
                  <a:lnTo>
                    <a:pt x="58692" y="266"/>
                  </a:lnTo>
                  <a:lnTo>
                    <a:pt x="54163" y="533"/>
                  </a:lnTo>
                  <a:lnTo>
                    <a:pt x="49546" y="977"/>
                  </a:lnTo>
                  <a:lnTo>
                    <a:pt x="45018" y="1509"/>
                  </a:lnTo>
                  <a:lnTo>
                    <a:pt x="40489" y="2220"/>
                  </a:lnTo>
                  <a:lnTo>
                    <a:pt x="35961" y="3108"/>
                  </a:lnTo>
                  <a:lnTo>
                    <a:pt x="31610" y="4173"/>
                  </a:lnTo>
                  <a:lnTo>
                    <a:pt x="27259" y="5328"/>
                  </a:lnTo>
                  <a:lnTo>
                    <a:pt x="22908" y="6659"/>
                  </a:lnTo>
                  <a:lnTo>
                    <a:pt x="18824" y="8169"/>
                  </a:lnTo>
                  <a:lnTo>
                    <a:pt x="16782" y="8968"/>
                  </a:lnTo>
                  <a:lnTo>
                    <a:pt x="14739" y="9856"/>
                  </a:lnTo>
                  <a:lnTo>
                    <a:pt x="12786" y="10744"/>
                  </a:lnTo>
                  <a:lnTo>
                    <a:pt x="10833" y="11721"/>
                  </a:lnTo>
                  <a:lnTo>
                    <a:pt x="8879" y="12697"/>
                  </a:lnTo>
                  <a:lnTo>
                    <a:pt x="7015" y="13763"/>
                  </a:lnTo>
                  <a:lnTo>
                    <a:pt x="5239" y="14917"/>
                  </a:lnTo>
                  <a:lnTo>
                    <a:pt x="3463" y="16071"/>
                  </a:lnTo>
                  <a:lnTo>
                    <a:pt x="1687" y="17226"/>
                  </a:lnTo>
                  <a:lnTo>
                    <a:pt x="0" y="18469"/>
                  </a:lnTo>
                  <a:lnTo>
                    <a:pt x="0" y="199073"/>
                  </a:lnTo>
                  <a:lnTo>
                    <a:pt x="0" y="199694"/>
                  </a:lnTo>
                  <a:lnTo>
                    <a:pt x="89" y="200227"/>
                  </a:lnTo>
                  <a:lnTo>
                    <a:pt x="266" y="200760"/>
                  </a:lnTo>
                  <a:lnTo>
                    <a:pt x="533" y="201381"/>
                  </a:lnTo>
                  <a:lnTo>
                    <a:pt x="799" y="201914"/>
                  </a:lnTo>
                  <a:lnTo>
                    <a:pt x="1154" y="202358"/>
                  </a:lnTo>
                  <a:lnTo>
                    <a:pt x="1865" y="203335"/>
                  </a:lnTo>
                  <a:lnTo>
                    <a:pt x="2841" y="204134"/>
                  </a:lnTo>
                  <a:lnTo>
                    <a:pt x="3374" y="204400"/>
                  </a:lnTo>
                  <a:lnTo>
                    <a:pt x="3907" y="204755"/>
                  </a:lnTo>
                  <a:lnTo>
                    <a:pt x="4440" y="204933"/>
                  </a:lnTo>
                  <a:lnTo>
                    <a:pt x="4972" y="205110"/>
                  </a:lnTo>
                  <a:lnTo>
                    <a:pt x="5594" y="205199"/>
                  </a:lnTo>
                  <a:lnTo>
                    <a:pt x="6127" y="205288"/>
                  </a:lnTo>
                  <a:lnTo>
                    <a:pt x="6571" y="205199"/>
                  </a:lnTo>
                  <a:lnTo>
                    <a:pt x="7015" y="205110"/>
                  </a:lnTo>
                  <a:lnTo>
                    <a:pt x="7725" y="204933"/>
                  </a:lnTo>
                  <a:lnTo>
                    <a:pt x="8435" y="204755"/>
                  </a:lnTo>
                  <a:lnTo>
                    <a:pt x="8790" y="204666"/>
                  </a:lnTo>
                  <a:lnTo>
                    <a:pt x="9234" y="204666"/>
                  </a:lnTo>
                  <a:lnTo>
                    <a:pt x="12431" y="203157"/>
                  </a:lnTo>
                  <a:lnTo>
                    <a:pt x="15805" y="201736"/>
                  </a:lnTo>
                  <a:lnTo>
                    <a:pt x="19268" y="200404"/>
                  </a:lnTo>
                  <a:lnTo>
                    <a:pt x="22908" y="199161"/>
                  </a:lnTo>
                  <a:lnTo>
                    <a:pt x="26549" y="197918"/>
                  </a:lnTo>
                  <a:lnTo>
                    <a:pt x="30367" y="196853"/>
                  </a:lnTo>
                  <a:lnTo>
                    <a:pt x="34185" y="195787"/>
                  </a:lnTo>
                  <a:lnTo>
                    <a:pt x="38003" y="194810"/>
                  </a:lnTo>
                  <a:lnTo>
                    <a:pt x="41910" y="194011"/>
                  </a:lnTo>
                  <a:lnTo>
                    <a:pt x="45817" y="193212"/>
                  </a:lnTo>
                  <a:lnTo>
                    <a:pt x="49635" y="192591"/>
                  </a:lnTo>
                  <a:lnTo>
                    <a:pt x="53453" y="192058"/>
                  </a:lnTo>
                  <a:lnTo>
                    <a:pt x="57182" y="191614"/>
                  </a:lnTo>
                  <a:lnTo>
                    <a:pt x="60823" y="191348"/>
                  </a:lnTo>
                  <a:lnTo>
                    <a:pt x="64374" y="191170"/>
                  </a:lnTo>
                  <a:lnTo>
                    <a:pt x="67748" y="191081"/>
                  </a:lnTo>
                  <a:lnTo>
                    <a:pt x="72277" y="191170"/>
                  </a:lnTo>
                  <a:lnTo>
                    <a:pt x="76894" y="191348"/>
                  </a:lnTo>
                  <a:lnTo>
                    <a:pt x="81422" y="191614"/>
                  </a:lnTo>
                  <a:lnTo>
                    <a:pt x="86040" y="192058"/>
                  </a:lnTo>
                  <a:lnTo>
                    <a:pt x="90568" y="192591"/>
                  </a:lnTo>
                  <a:lnTo>
                    <a:pt x="95096" y="193390"/>
                  </a:lnTo>
                  <a:lnTo>
                    <a:pt x="99536" y="194189"/>
                  </a:lnTo>
                  <a:lnTo>
                    <a:pt x="103976" y="195254"/>
                  </a:lnTo>
                  <a:lnTo>
                    <a:pt x="108326" y="196409"/>
                  </a:lnTo>
                  <a:lnTo>
                    <a:pt x="112588" y="197741"/>
                  </a:lnTo>
                  <a:lnTo>
                    <a:pt x="116762" y="199250"/>
                  </a:lnTo>
                  <a:lnTo>
                    <a:pt x="118804" y="200049"/>
                  </a:lnTo>
                  <a:lnTo>
                    <a:pt x="120846" y="200937"/>
                  </a:lnTo>
                  <a:lnTo>
                    <a:pt x="122799" y="201825"/>
                  </a:lnTo>
                  <a:lnTo>
                    <a:pt x="124753" y="202802"/>
                  </a:lnTo>
                  <a:lnTo>
                    <a:pt x="126618" y="203867"/>
                  </a:lnTo>
                  <a:lnTo>
                    <a:pt x="128482" y="204844"/>
                  </a:lnTo>
                  <a:lnTo>
                    <a:pt x="130347" y="205998"/>
                  </a:lnTo>
                  <a:lnTo>
                    <a:pt x="132123" y="207153"/>
                  </a:lnTo>
                  <a:lnTo>
                    <a:pt x="133898" y="208307"/>
                  </a:lnTo>
                  <a:lnTo>
                    <a:pt x="135586" y="209550"/>
                  </a:lnTo>
                  <a:lnTo>
                    <a:pt x="138871" y="207597"/>
                  </a:lnTo>
                  <a:lnTo>
                    <a:pt x="142422" y="205732"/>
                  </a:lnTo>
                  <a:lnTo>
                    <a:pt x="146241" y="203956"/>
                  </a:lnTo>
                  <a:lnTo>
                    <a:pt x="150236" y="202269"/>
                  </a:lnTo>
                  <a:lnTo>
                    <a:pt x="154498" y="200671"/>
                  </a:lnTo>
                  <a:lnTo>
                    <a:pt x="158849" y="199073"/>
                  </a:lnTo>
                  <a:lnTo>
                    <a:pt x="163289" y="197652"/>
                  </a:lnTo>
                  <a:lnTo>
                    <a:pt x="167906" y="196409"/>
                  </a:lnTo>
                  <a:lnTo>
                    <a:pt x="172523" y="195166"/>
                  </a:lnTo>
                  <a:lnTo>
                    <a:pt x="177140" y="194189"/>
                  </a:lnTo>
                  <a:lnTo>
                    <a:pt x="181757" y="193212"/>
                  </a:lnTo>
                  <a:lnTo>
                    <a:pt x="186286" y="192502"/>
                  </a:lnTo>
                  <a:lnTo>
                    <a:pt x="190814" y="191880"/>
                  </a:lnTo>
                  <a:lnTo>
                    <a:pt x="195165" y="191436"/>
                  </a:lnTo>
                  <a:lnTo>
                    <a:pt x="199338" y="191170"/>
                  </a:lnTo>
                  <a:lnTo>
                    <a:pt x="203423" y="191081"/>
                  </a:lnTo>
                  <a:lnTo>
                    <a:pt x="207241" y="191081"/>
                  </a:lnTo>
                  <a:lnTo>
                    <a:pt x="211059" y="191259"/>
                  </a:lnTo>
                  <a:lnTo>
                    <a:pt x="214877" y="191436"/>
                  </a:lnTo>
                  <a:lnTo>
                    <a:pt x="218695" y="191792"/>
                  </a:lnTo>
                  <a:lnTo>
                    <a:pt x="222513" y="192235"/>
                  </a:lnTo>
                  <a:lnTo>
                    <a:pt x="226331" y="192768"/>
                  </a:lnTo>
                  <a:lnTo>
                    <a:pt x="230060" y="193390"/>
                  </a:lnTo>
                  <a:lnTo>
                    <a:pt x="233790" y="194100"/>
                  </a:lnTo>
                  <a:lnTo>
                    <a:pt x="237519" y="194899"/>
                  </a:lnTo>
                  <a:lnTo>
                    <a:pt x="241159" y="195876"/>
                  </a:lnTo>
                  <a:lnTo>
                    <a:pt x="244800" y="196941"/>
                  </a:lnTo>
                  <a:lnTo>
                    <a:pt x="248351" y="198096"/>
                  </a:lnTo>
                  <a:lnTo>
                    <a:pt x="251903" y="199428"/>
                  </a:lnTo>
                  <a:lnTo>
                    <a:pt x="255277" y="200848"/>
                  </a:lnTo>
                  <a:lnTo>
                    <a:pt x="258651" y="202358"/>
                  </a:lnTo>
                  <a:lnTo>
                    <a:pt x="261937" y="204045"/>
                  </a:lnTo>
                  <a:lnTo>
                    <a:pt x="262736" y="204400"/>
                  </a:lnTo>
                  <a:lnTo>
                    <a:pt x="263446" y="204578"/>
                  </a:lnTo>
                  <a:lnTo>
                    <a:pt x="264156" y="204666"/>
                  </a:lnTo>
                  <a:lnTo>
                    <a:pt x="265044" y="204666"/>
                  </a:lnTo>
                  <a:lnTo>
                    <a:pt x="265577" y="204578"/>
                  </a:lnTo>
                  <a:lnTo>
                    <a:pt x="266199" y="204489"/>
                  </a:lnTo>
                  <a:lnTo>
                    <a:pt x="266731" y="204311"/>
                  </a:lnTo>
                  <a:lnTo>
                    <a:pt x="267264" y="204134"/>
                  </a:lnTo>
                  <a:lnTo>
                    <a:pt x="267797" y="203867"/>
                  </a:lnTo>
                  <a:lnTo>
                    <a:pt x="268330" y="203512"/>
                  </a:lnTo>
                  <a:lnTo>
                    <a:pt x="269306" y="202713"/>
                  </a:lnTo>
                  <a:lnTo>
                    <a:pt x="270017" y="201736"/>
                  </a:lnTo>
                  <a:lnTo>
                    <a:pt x="270372" y="201292"/>
                  </a:lnTo>
                  <a:lnTo>
                    <a:pt x="270638" y="200760"/>
                  </a:lnTo>
                  <a:lnTo>
                    <a:pt x="270905" y="200138"/>
                  </a:lnTo>
                  <a:lnTo>
                    <a:pt x="271082" y="199605"/>
                  </a:lnTo>
                  <a:lnTo>
                    <a:pt x="271171" y="199073"/>
                  </a:lnTo>
                  <a:lnTo>
                    <a:pt x="271171" y="198451"/>
                  </a:lnTo>
                  <a:lnTo>
                    <a:pt x="271171" y="18469"/>
                  </a:lnTo>
                  <a:lnTo>
                    <a:pt x="268418" y="16515"/>
                  </a:lnTo>
                  <a:lnTo>
                    <a:pt x="265488" y="14651"/>
                  </a:lnTo>
                  <a:lnTo>
                    <a:pt x="262558" y="12964"/>
                  </a:lnTo>
                  <a:lnTo>
                    <a:pt x="259539" y="11365"/>
                  </a:lnTo>
                  <a:lnTo>
                    <a:pt x="256432" y="9945"/>
                  </a:lnTo>
                  <a:lnTo>
                    <a:pt x="253235" y="8613"/>
                  </a:lnTo>
                  <a:lnTo>
                    <a:pt x="249950" y="7370"/>
                  </a:lnTo>
                  <a:lnTo>
                    <a:pt x="246576" y="6127"/>
                  </a:lnTo>
                  <a:lnTo>
                    <a:pt x="243912" y="5328"/>
                  </a:lnTo>
                  <a:lnTo>
                    <a:pt x="241337" y="4617"/>
                  </a:lnTo>
                  <a:lnTo>
                    <a:pt x="238673" y="3996"/>
                  </a:lnTo>
                  <a:lnTo>
                    <a:pt x="236009" y="3374"/>
                  </a:lnTo>
                  <a:lnTo>
                    <a:pt x="233346" y="2841"/>
                  </a:lnTo>
                  <a:lnTo>
                    <a:pt x="230682" y="2309"/>
                  </a:lnTo>
                  <a:lnTo>
                    <a:pt x="225266" y="1421"/>
                  </a:lnTo>
                  <a:lnTo>
                    <a:pt x="219760" y="799"/>
                  </a:lnTo>
                  <a:lnTo>
                    <a:pt x="214255" y="355"/>
                  </a:lnTo>
                  <a:lnTo>
                    <a:pt x="208839" y="89"/>
                  </a:lnTo>
                  <a:lnTo>
                    <a:pt x="203423" y="0"/>
                  </a:lnTo>
                  <a:lnTo>
                    <a:pt x="198894" y="89"/>
                  </a:lnTo>
                  <a:lnTo>
                    <a:pt x="194277" y="266"/>
                  </a:lnTo>
                  <a:lnTo>
                    <a:pt x="189749" y="533"/>
                  </a:lnTo>
                  <a:lnTo>
                    <a:pt x="185131" y="977"/>
                  </a:lnTo>
                  <a:lnTo>
                    <a:pt x="180603" y="1509"/>
                  </a:lnTo>
                  <a:lnTo>
                    <a:pt x="176075" y="2220"/>
                  </a:lnTo>
                  <a:lnTo>
                    <a:pt x="171635" y="3108"/>
                  </a:lnTo>
                  <a:lnTo>
                    <a:pt x="167195" y="4173"/>
                  </a:lnTo>
                  <a:lnTo>
                    <a:pt x="162845" y="5328"/>
                  </a:lnTo>
                  <a:lnTo>
                    <a:pt x="158583" y="6659"/>
                  </a:lnTo>
                  <a:lnTo>
                    <a:pt x="154409" y="8169"/>
                  </a:lnTo>
                  <a:lnTo>
                    <a:pt x="152367" y="8968"/>
                  </a:lnTo>
                  <a:lnTo>
                    <a:pt x="150325" y="9856"/>
                  </a:lnTo>
                  <a:lnTo>
                    <a:pt x="148372" y="10744"/>
                  </a:lnTo>
                  <a:lnTo>
                    <a:pt x="146418" y="11721"/>
                  </a:lnTo>
                  <a:lnTo>
                    <a:pt x="144554" y="12697"/>
                  </a:lnTo>
                  <a:lnTo>
                    <a:pt x="142689" y="13763"/>
                  </a:lnTo>
                  <a:lnTo>
                    <a:pt x="140824" y="14917"/>
                  </a:lnTo>
                  <a:lnTo>
                    <a:pt x="139048" y="16071"/>
                  </a:lnTo>
                  <a:lnTo>
                    <a:pt x="137273" y="17226"/>
                  </a:lnTo>
                  <a:lnTo>
                    <a:pt x="135586" y="18469"/>
                  </a:lnTo>
                  <a:lnTo>
                    <a:pt x="133898" y="17226"/>
                  </a:lnTo>
                  <a:lnTo>
                    <a:pt x="132123" y="16071"/>
                  </a:lnTo>
                  <a:lnTo>
                    <a:pt x="130347" y="14917"/>
                  </a:lnTo>
                  <a:lnTo>
                    <a:pt x="128482" y="13763"/>
                  </a:lnTo>
                  <a:lnTo>
                    <a:pt x="126618" y="12697"/>
                  </a:lnTo>
                  <a:lnTo>
                    <a:pt x="124753" y="11721"/>
                  </a:lnTo>
                  <a:lnTo>
                    <a:pt x="122799" y="10744"/>
                  </a:lnTo>
                  <a:lnTo>
                    <a:pt x="120846" y="9856"/>
                  </a:lnTo>
                  <a:lnTo>
                    <a:pt x="118804" y="8968"/>
                  </a:lnTo>
                  <a:lnTo>
                    <a:pt x="116762" y="8169"/>
                  </a:lnTo>
                  <a:lnTo>
                    <a:pt x="112588" y="6659"/>
                  </a:lnTo>
                  <a:lnTo>
                    <a:pt x="108326" y="5328"/>
                  </a:lnTo>
                  <a:lnTo>
                    <a:pt x="103976" y="4173"/>
                  </a:lnTo>
                  <a:lnTo>
                    <a:pt x="99536" y="3108"/>
                  </a:lnTo>
                  <a:lnTo>
                    <a:pt x="95096" y="2220"/>
                  </a:lnTo>
                  <a:lnTo>
                    <a:pt x="90568" y="1509"/>
                  </a:lnTo>
                  <a:lnTo>
                    <a:pt x="86040" y="977"/>
                  </a:lnTo>
                  <a:lnTo>
                    <a:pt x="81422" y="533"/>
                  </a:lnTo>
                  <a:lnTo>
                    <a:pt x="76894" y="266"/>
                  </a:lnTo>
                  <a:lnTo>
                    <a:pt x="72277" y="89"/>
                  </a:lnTo>
                  <a:lnTo>
                    <a:pt x="677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21" name="Google Shape;321;p42"/>
            <p:cNvSpPr/>
            <p:nvPr/>
          </p:nvSpPr>
          <p:spPr>
            <a:xfrm>
              <a:off x="4118525" y="1625500"/>
              <a:ext cx="2157675" cy="765850"/>
            </a:xfrm>
            <a:custGeom>
              <a:rect b="b" l="l" r="r" t="t"/>
              <a:pathLst>
                <a:path extrusionOk="0" h="30634" w="86307">
                  <a:moveTo>
                    <a:pt x="51589" y="0"/>
                  </a:moveTo>
                  <a:lnTo>
                    <a:pt x="47682" y="178"/>
                  </a:lnTo>
                  <a:lnTo>
                    <a:pt x="43864" y="355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5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8"/>
                  </a:lnTo>
                  <a:lnTo>
                    <a:pt x="5950" y="7814"/>
                  </a:lnTo>
                  <a:lnTo>
                    <a:pt x="2931" y="8968"/>
                  </a:lnTo>
                  <a:lnTo>
                    <a:pt x="1" y="10211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29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6"/>
                  </a:lnTo>
                  <a:lnTo>
                    <a:pt x="31788" y="20245"/>
                  </a:lnTo>
                  <a:lnTo>
                    <a:pt x="35606" y="19712"/>
                  </a:lnTo>
                  <a:lnTo>
                    <a:pt x="39424" y="19268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9491" y="18469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8"/>
                  </a:lnTo>
                  <a:lnTo>
                    <a:pt x="75207" y="19712"/>
                  </a:lnTo>
                  <a:lnTo>
                    <a:pt x="79026" y="20245"/>
                  </a:lnTo>
                  <a:lnTo>
                    <a:pt x="82666" y="20955"/>
                  </a:lnTo>
                  <a:lnTo>
                    <a:pt x="86307" y="21666"/>
                  </a:lnTo>
                  <a:lnTo>
                    <a:pt x="86307" y="2930"/>
                  </a:lnTo>
                  <a:lnTo>
                    <a:pt x="82577" y="2309"/>
                  </a:lnTo>
                  <a:lnTo>
                    <a:pt x="78848" y="1687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444"/>
                  </a:lnTo>
                  <a:lnTo>
                    <a:pt x="63398" y="178"/>
                  </a:lnTo>
                  <a:lnTo>
                    <a:pt x="594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22" name="Google Shape;322;p42"/>
            <p:cNvSpPr/>
            <p:nvPr/>
          </p:nvSpPr>
          <p:spPr>
            <a:xfrm>
              <a:off x="4118525" y="2444600"/>
              <a:ext cx="2157675" cy="768075"/>
            </a:xfrm>
            <a:custGeom>
              <a:rect b="b" l="l" r="r" t="t"/>
              <a:pathLst>
                <a:path extrusionOk="0" h="30723" w="86307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711"/>
                  </a:lnTo>
                  <a:lnTo>
                    <a:pt x="36405" y="1066"/>
                  </a:lnTo>
                  <a:lnTo>
                    <a:pt x="32765" y="1510"/>
                  </a:lnTo>
                  <a:lnTo>
                    <a:pt x="29213" y="2043"/>
                  </a:lnTo>
                  <a:lnTo>
                    <a:pt x="25662" y="2664"/>
                  </a:lnTo>
                  <a:lnTo>
                    <a:pt x="22199" y="3375"/>
                  </a:lnTo>
                  <a:lnTo>
                    <a:pt x="18825" y="4085"/>
                  </a:lnTo>
                  <a:lnTo>
                    <a:pt x="15539" y="4973"/>
                  </a:lnTo>
                  <a:lnTo>
                    <a:pt x="12254" y="5861"/>
                  </a:lnTo>
                  <a:lnTo>
                    <a:pt x="9057" y="6838"/>
                  </a:lnTo>
                  <a:lnTo>
                    <a:pt x="5950" y="7903"/>
                  </a:lnTo>
                  <a:lnTo>
                    <a:pt x="2931" y="9057"/>
                  </a:lnTo>
                  <a:lnTo>
                    <a:pt x="1" y="10212"/>
                  </a:lnTo>
                  <a:lnTo>
                    <a:pt x="1" y="30723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484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666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558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736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801"/>
                  </a:lnTo>
                  <a:lnTo>
                    <a:pt x="79026" y="20334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309"/>
                  </a:lnTo>
                  <a:lnTo>
                    <a:pt x="78848" y="1688"/>
                  </a:lnTo>
                  <a:lnTo>
                    <a:pt x="75030" y="1244"/>
                  </a:lnTo>
                  <a:lnTo>
                    <a:pt x="71212" y="800"/>
                  </a:lnTo>
                  <a:lnTo>
                    <a:pt x="67305" y="445"/>
                  </a:lnTo>
                  <a:lnTo>
                    <a:pt x="63398" y="178"/>
                  </a:lnTo>
                  <a:lnTo>
                    <a:pt x="59403" y="89"/>
                  </a:lnTo>
                  <a:lnTo>
                    <a:pt x="554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23" name="Google Shape;323;p42"/>
            <p:cNvSpPr/>
            <p:nvPr/>
          </p:nvSpPr>
          <p:spPr>
            <a:xfrm>
              <a:off x="4118525" y="3268150"/>
              <a:ext cx="2157675" cy="765850"/>
            </a:xfrm>
            <a:custGeom>
              <a:rect b="b" l="l" r="r" t="t"/>
              <a:pathLst>
                <a:path extrusionOk="0" h="30634" w="86307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6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9"/>
                  </a:lnTo>
                  <a:lnTo>
                    <a:pt x="5950" y="7814"/>
                  </a:lnTo>
                  <a:lnTo>
                    <a:pt x="2931" y="8969"/>
                  </a:lnTo>
                  <a:lnTo>
                    <a:pt x="1" y="10212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713"/>
                  </a:lnTo>
                  <a:lnTo>
                    <a:pt x="79026" y="20245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220"/>
                  </a:lnTo>
                  <a:lnTo>
                    <a:pt x="78848" y="1599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356"/>
                  </a:lnTo>
                  <a:lnTo>
                    <a:pt x="63398" y="178"/>
                  </a:lnTo>
                  <a:lnTo>
                    <a:pt x="594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3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Next steps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29" name="Google Shape;329;p43"/>
          <p:cNvSpPr/>
          <p:nvPr/>
        </p:nvSpPr>
        <p:spPr>
          <a:xfrm>
            <a:off x="517675" y="1472325"/>
            <a:ext cx="2436300" cy="31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30" name="Google Shape;330;p43"/>
          <p:cNvSpPr txBox="1"/>
          <p:nvPr/>
        </p:nvSpPr>
        <p:spPr>
          <a:xfrm>
            <a:off x="711325" y="1917800"/>
            <a:ext cx="2049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Obtain UX/UI feedback from designers with more experience in the field to improve the overall design and functionality.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31" name="Google Shape;331;p43"/>
          <p:cNvSpPr/>
          <p:nvPr/>
        </p:nvSpPr>
        <p:spPr>
          <a:xfrm>
            <a:off x="3175275" y="1472325"/>
            <a:ext cx="2436300" cy="31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32" name="Google Shape;332;p43"/>
          <p:cNvSpPr txBox="1"/>
          <p:nvPr/>
        </p:nvSpPr>
        <p:spPr>
          <a:xfrm>
            <a:off x="3368925" y="1917800"/>
            <a:ext cx="2049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When I have documented all feedback that was provided, I will make the necessary design updates in order to improve the app’s overall experience.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33" name="Google Shape;333;p43"/>
          <p:cNvSpPr/>
          <p:nvPr/>
        </p:nvSpPr>
        <p:spPr>
          <a:xfrm>
            <a:off x="5832875" y="1472325"/>
            <a:ext cx="2436300" cy="31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34" name="Google Shape;334;p43"/>
          <p:cNvSpPr txBox="1"/>
          <p:nvPr/>
        </p:nvSpPr>
        <p:spPr>
          <a:xfrm>
            <a:off x="6026525" y="1917800"/>
            <a:ext cx="2049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Create a cross-platform responsive design. The goal is to build the same experience for all users, no matter what type of device they are using.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35" name="Google Shape;335;p43"/>
          <p:cNvSpPr/>
          <p:nvPr/>
        </p:nvSpPr>
        <p:spPr>
          <a:xfrm>
            <a:off x="1479175" y="1187633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chemeClr val="accen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36" name="Google Shape;336;p43"/>
          <p:cNvSpPr/>
          <p:nvPr/>
        </p:nvSpPr>
        <p:spPr>
          <a:xfrm>
            <a:off x="4136775" y="1187633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chemeClr val="accen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37" name="Google Shape;337;p43"/>
          <p:cNvSpPr/>
          <p:nvPr/>
        </p:nvSpPr>
        <p:spPr>
          <a:xfrm>
            <a:off x="6794375" y="1187633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chemeClr val="accen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4"/>
          <p:cNvSpPr txBox="1"/>
          <p:nvPr/>
        </p:nvSpPr>
        <p:spPr>
          <a:xfrm>
            <a:off x="517675" y="524350"/>
            <a:ext cx="2054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Let’s connect!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43" name="Google Shape;343;p44"/>
          <p:cNvSpPr/>
          <p:nvPr/>
        </p:nvSpPr>
        <p:spPr>
          <a:xfrm>
            <a:off x="517675" y="2461797"/>
            <a:ext cx="7938900" cy="12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44" name="Google Shape;344;p44"/>
          <p:cNvSpPr txBox="1"/>
          <p:nvPr/>
        </p:nvSpPr>
        <p:spPr>
          <a:xfrm>
            <a:off x="919075" y="2461800"/>
            <a:ext cx="7136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 would appreciate your thoughts and insights on this topic, as feedback is crucial to further enhancing the findings of this study.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Provide your contact information here. This might include your email address, phone number, and website or link to other professional platforms.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45" name="Google Shape;345;p44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44"/>
          <p:cNvSpPr/>
          <p:nvPr/>
        </p:nvSpPr>
        <p:spPr>
          <a:xfrm>
            <a:off x="4361825" y="1734124"/>
            <a:ext cx="250599" cy="249449"/>
          </a:xfrm>
          <a:custGeom>
            <a:rect b="b" l="l" r="r" t="t"/>
            <a:pathLst>
              <a:path extrusionOk="0" h="962" w="964">
                <a:moveTo>
                  <a:pt x="774" y="400"/>
                </a:moveTo>
                <a:lnTo>
                  <a:pt x="562" y="189"/>
                </a:lnTo>
                <a:lnTo>
                  <a:pt x="0" y="749"/>
                </a:lnTo>
                <a:lnTo>
                  <a:pt x="0" y="961"/>
                </a:lnTo>
                <a:lnTo>
                  <a:pt x="212" y="961"/>
                </a:lnTo>
                <a:lnTo>
                  <a:pt x="774" y="400"/>
                </a:lnTo>
                <a:close/>
                <a:moveTo>
                  <a:pt x="940" y="234"/>
                </a:moveTo>
                <a:cubicBezTo>
                  <a:pt x="963" y="211"/>
                  <a:pt x="963" y="177"/>
                  <a:pt x="940" y="155"/>
                </a:cubicBezTo>
                <a:lnTo>
                  <a:pt x="807" y="22"/>
                </a:lnTo>
                <a:cubicBezTo>
                  <a:pt x="785" y="0"/>
                  <a:pt x="751" y="0"/>
                  <a:pt x="728" y="22"/>
                </a:cubicBezTo>
                <a:lnTo>
                  <a:pt x="618" y="132"/>
                </a:lnTo>
                <a:lnTo>
                  <a:pt x="830" y="344"/>
                </a:lnTo>
                <a:lnTo>
                  <a:pt x="940" y="2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/>
        </p:nvSpPr>
        <p:spPr>
          <a:xfrm>
            <a:off x="517675" y="2237975"/>
            <a:ext cx="34461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THE PROBLEM: </a:t>
            </a:r>
            <a:endParaRPr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Inventory management can be a cumbersome and time-consuming task for retailers. Now store´s owners are looking for a scalable technology solution that would aid the store’s inventory management, security, scalability, and efficiency.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Project overview</a:t>
            </a:r>
            <a:endParaRPr sz="2400">
              <a:solidFill>
                <a:srgbClr val="5F6368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89" name="Google Shape;89;p19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90" name="Google Shape;90;p19"/>
          <p:cNvSpPr txBox="1"/>
          <p:nvPr/>
        </p:nvSpPr>
        <p:spPr>
          <a:xfrm>
            <a:off x="4572000" y="2237975"/>
            <a:ext cx="34461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THE GOAL:</a:t>
            </a:r>
            <a:r>
              <a:rPr lang="en">
                <a:solidFill>
                  <a:schemeClr val="dk1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 </a:t>
            </a:r>
            <a:endParaRPr>
              <a:solidFill>
                <a:schemeClr val="dk1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Develop custom inventory management platform that would function seamlessly across different devices. This would replace cumbersome Excel sheets and provide the store´s owners with a secure and intuitive online/offline platform for managing and tracking inventory management-related tasks.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1" name="Google Shape;91;p19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2" name="Google Shape;92;p19"/>
          <p:cNvSpPr/>
          <p:nvPr/>
        </p:nvSpPr>
        <p:spPr>
          <a:xfrm>
            <a:off x="4684213" y="1653525"/>
            <a:ext cx="288875" cy="274249"/>
          </a:xfrm>
          <a:custGeom>
            <a:rect b="b" l="l" r="r" t="t"/>
            <a:pathLst>
              <a:path extrusionOk="0" h="993" w="1045">
                <a:moveTo>
                  <a:pt x="522" y="798"/>
                </a:moveTo>
                <a:lnTo>
                  <a:pt x="844" y="992"/>
                </a:lnTo>
                <a:lnTo>
                  <a:pt x="759" y="626"/>
                </a:lnTo>
                <a:lnTo>
                  <a:pt x="1044" y="378"/>
                </a:lnTo>
                <a:lnTo>
                  <a:pt x="669" y="347"/>
                </a:lnTo>
                <a:lnTo>
                  <a:pt x="522" y="0"/>
                </a:lnTo>
                <a:lnTo>
                  <a:pt x="375" y="347"/>
                </a:lnTo>
                <a:lnTo>
                  <a:pt x="0" y="378"/>
                </a:lnTo>
                <a:lnTo>
                  <a:pt x="285" y="626"/>
                </a:lnTo>
                <a:lnTo>
                  <a:pt x="200" y="992"/>
                </a:lnTo>
                <a:lnTo>
                  <a:pt x="522" y="798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3" name="Google Shape;93;p19"/>
          <p:cNvSpPr/>
          <p:nvPr/>
        </p:nvSpPr>
        <p:spPr>
          <a:xfrm>
            <a:off x="640475" y="1656801"/>
            <a:ext cx="267700" cy="267700"/>
          </a:xfrm>
          <a:custGeom>
            <a:rect b="b" l="l" r="r" t="t"/>
            <a:pathLst>
              <a:path extrusionOk="0" h="209550" w="209550">
                <a:moveTo>
                  <a:pt x="115315" y="52353"/>
                </a:moveTo>
                <a:lnTo>
                  <a:pt x="115315" y="115315"/>
                </a:lnTo>
                <a:lnTo>
                  <a:pt x="94235" y="115315"/>
                </a:lnTo>
                <a:lnTo>
                  <a:pt x="94235" y="52353"/>
                </a:lnTo>
                <a:close/>
                <a:moveTo>
                  <a:pt x="115315" y="136256"/>
                </a:moveTo>
                <a:lnTo>
                  <a:pt x="115315" y="157197"/>
                </a:lnTo>
                <a:lnTo>
                  <a:pt x="94235" y="157197"/>
                </a:lnTo>
                <a:lnTo>
                  <a:pt x="94235" y="136256"/>
                </a:lnTo>
                <a:close/>
                <a:moveTo>
                  <a:pt x="104705" y="0"/>
                </a:moveTo>
                <a:lnTo>
                  <a:pt x="99400" y="140"/>
                </a:lnTo>
                <a:lnTo>
                  <a:pt x="94095" y="558"/>
                </a:lnTo>
                <a:lnTo>
                  <a:pt x="88790" y="1256"/>
                </a:lnTo>
                <a:lnTo>
                  <a:pt x="83625" y="2094"/>
                </a:lnTo>
                <a:lnTo>
                  <a:pt x="78599" y="3351"/>
                </a:lnTo>
                <a:lnTo>
                  <a:pt x="73573" y="4747"/>
                </a:lnTo>
                <a:lnTo>
                  <a:pt x="68687" y="6422"/>
                </a:lnTo>
                <a:lnTo>
                  <a:pt x="63940" y="8237"/>
                </a:lnTo>
                <a:lnTo>
                  <a:pt x="59333" y="10331"/>
                </a:lnTo>
                <a:lnTo>
                  <a:pt x="54866" y="12704"/>
                </a:lnTo>
                <a:lnTo>
                  <a:pt x="50398" y="15217"/>
                </a:lnTo>
                <a:lnTo>
                  <a:pt x="46210" y="17870"/>
                </a:lnTo>
                <a:lnTo>
                  <a:pt x="42022" y="20801"/>
                </a:lnTo>
                <a:lnTo>
                  <a:pt x="38113" y="23873"/>
                </a:lnTo>
                <a:lnTo>
                  <a:pt x="34343" y="27223"/>
                </a:lnTo>
                <a:lnTo>
                  <a:pt x="30714" y="30714"/>
                </a:lnTo>
                <a:lnTo>
                  <a:pt x="27223" y="34343"/>
                </a:lnTo>
                <a:lnTo>
                  <a:pt x="23873" y="38113"/>
                </a:lnTo>
                <a:lnTo>
                  <a:pt x="20801" y="42161"/>
                </a:lnTo>
                <a:lnTo>
                  <a:pt x="17870" y="46210"/>
                </a:lnTo>
                <a:lnTo>
                  <a:pt x="15217" y="50398"/>
                </a:lnTo>
                <a:lnTo>
                  <a:pt x="12704" y="54866"/>
                </a:lnTo>
                <a:lnTo>
                  <a:pt x="10331" y="59333"/>
                </a:lnTo>
                <a:lnTo>
                  <a:pt x="8237" y="63940"/>
                </a:lnTo>
                <a:lnTo>
                  <a:pt x="6282" y="68826"/>
                </a:lnTo>
                <a:lnTo>
                  <a:pt x="4747" y="73573"/>
                </a:lnTo>
                <a:lnTo>
                  <a:pt x="3351" y="78599"/>
                </a:lnTo>
                <a:lnTo>
                  <a:pt x="2094" y="83625"/>
                </a:lnTo>
                <a:lnTo>
                  <a:pt x="1256" y="88790"/>
                </a:lnTo>
                <a:lnTo>
                  <a:pt x="558" y="94095"/>
                </a:lnTo>
                <a:lnTo>
                  <a:pt x="140" y="99400"/>
                </a:lnTo>
                <a:lnTo>
                  <a:pt x="0" y="104845"/>
                </a:lnTo>
                <a:lnTo>
                  <a:pt x="140" y="110150"/>
                </a:lnTo>
                <a:lnTo>
                  <a:pt x="558" y="115455"/>
                </a:lnTo>
                <a:lnTo>
                  <a:pt x="1256" y="120760"/>
                </a:lnTo>
                <a:lnTo>
                  <a:pt x="2094" y="125925"/>
                </a:lnTo>
                <a:lnTo>
                  <a:pt x="3351" y="130951"/>
                </a:lnTo>
                <a:lnTo>
                  <a:pt x="4747" y="135977"/>
                </a:lnTo>
                <a:lnTo>
                  <a:pt x="6282" y="140863"/>
                </a:lnTo>
                <a:lnTo>
                  <a:pt x="8237" y="145610"/>
                </a:lnTo>
                <a:lnTo>
                  <a:pt x="10331" y="150217"/>
                </a:lnTo>
                <a:lnTo>
                  <a:pt x="12704" y="154684"/>
                </a:lnTo>
                <a:lnTo>
                  <a:pt x="15217" y="159152"/>
                </a:lnTo>
                <a:lnTo>
                  <a:pt x="17870" y="163340"/>
                </a:lnTo>
                <a:lnTo>
                  <a:pt x="20801" y="167528"/>
                </a:lnTo>
                <a:lnTo>
                  <a:pt x="23873" y="171437"/>
                </a:lnTo>
                <a:lnTo>
                  <a:pt x="27223" y="175207"/>
                </a:lnTo>
                <a:lnTo>
                  <a:pt x="30714" y="178836"/>
                </a:lnTo>
                <a:lnTo>
                  <a:pt x="34343" y="182327"/>
                </a:lnTo>
                <a:lnTo>
                  <a:pt x="38113" y="185677"/>
                </a:lnTo>
                <a:lnTo>
                  <a:pt x="42022" y="188749"/>
                </a:lnTo>
                <a:lnTo>
                  <a:pt x="46210" y="191680"/>
                </a:lnTo>
                <a:lnTo>
                  <a:pt x="50398" y="194333"/>
                </a:lnTo>
                <a:lnTo>
                  <a:pt x="54866" y="196846"/>
                </a:lnTo>
                <a:lnTo>
                  <a:pt x="59333" y="199219"/>
                </a:lnTo>
                <a:lnTo>
                  <a:pt x="63940" y="201313"/>
                </a:lnTo>
                <a:lnTo>
                  <a:pt x="68687" y="203268"/>
                </a:lnTo>
                <a:lnTo>
                  <a:pt x="73573" y="204803"/>
                </a:lnTo>
                <a:lnTo>
                  <a:pt x="78599" y="206199"/>
                </a:lnTo>
                <a:lnTo>
                  <a:pt x="83625" y="207456"/>
                </a:lnTo>
                <a:lnTo>
                  <a:pt x="88790" y="208294"/>
                </a:lnTo>
                <a:lnTo>
                  <a:pt x="94095" y="208992"/>
                </a:lnTo>
                <a:lnTo>
                  <a:pt x="99400" y="209410"/>
                </a:lnTo>
                <a:lnTo>
                  <a:pt x="104705" y="209550"/>
                </a:lnTo>
                <a:lnTo>
                  <a:pt x="110150" y="209410"/>
                </a:lnTo>
                <a:lnTo>
                  <a:pt x="115455" y="208992"/>
                </a:lnTo>
                <a:lnTo>
                  <a:pt x="120760" y="208294"/>
                </a:lnTo>
                <a:lnTo>
                  <a:pt x="125925" y="207456"/>
                </a:lnTo>
                <a:lnTo>
                  <a:pt x="130951" y="206199"/>
                </a:lnTo>
                <a:lnTo>
                  <a:pt x="135977" y="204803"/>
                </a:lnTo>
                <a:lnTo>
                  <a:pt x="140724" y="203268"/>
                </a:lnTo>
                <a:lnTo>
                  <a:pt x="145610" y="201313"/>
                </a:lnTo>
                <a:lnTo>
                  <a:pt x="150217" y="199219"/>
                </a:lnTo>
                <a:lnTo>
                  <a:pt x="154684" y="196846"/>
                </a:lnTo>
                <a:lnTo>
                  <a:pt x="159152" y="194333"/>
                </a:lnTo>
                <a:lnTo>
                  <a:pt x="163340" y="191680"/>
                </a:lnTo>
                <a:lnTo>
                  <a:pt x="167389" y="188749"/>
                </a:lnTo>
                <a:lnTo>
                  <a:pt x="171437" y="185677"/>
                </a:lnTo>
                <a:lnTo>
                  <a:pt x="175207" y="182327"/>
                </a:lnTo>
                <a:lnTo>
                  <a:pt x="178836" y="178836"/>
                </a:lnTo>
                <a:lnTo>
                  <a:pt x="182327" y="175207"/>
                </a:lnTo>
                <a:lnTo>
                  <a:pt x="185677" y="171437"/>
                </a:lnTo>
                <a:lnTo>
                  <a:pt x="188749" y="167528"/>
                </a:lnTo>
                <a:lnTo>
                  <a:pt x="191680" y="163340"/>
                </a:lnTo>
                <a:lnTo>
                  <a:pt x="194333" y="159152"/>
                </a:lnTo>
                <a:lnTo>
                  <a:pt x="196846" y="154684"/>
                </a:lnTo>
                <a:lnTo>
                  <a:pt x="199219" y="150217"/>
                </a:lnTo>
                <a:lnTo>
                  <a:pt x="201313" y="145610"/>
                </a:lnTo>
                <a:lnTo>
                  <a:pt x="203128" y="140863"/>
                </a:lnTo>
                <a:lnTo>
                  <a:pt x="204803" y="135977"/>
                </a:lnTo>
                <a:lnTo>
                  <a:pt x="206199" y="130951"/>
                </a:lnTo>
                <a:lnTo>
                  <a:pt x="207456" y="125925"/>
                </a:lnTo>
                <a:lnTo>
                  <a:pt x="208294" y="120760"/>
                </a:lnTo>
                <a:lnTo>
                  <a:pt x="208992" y="115455"/>
                </a:lnTo>
                <a:lnTo>
                  <a:pt x="209410" y="110150"/>
                </a:lnTo>
                <a:lnTo>
                  <a:pt x="209550" y="104845"/>
                </a:lnTo>
                <a:lnTo>
                  <a:pt x="209410" y="99400"/>
                </a:lnTo>
                <a:lnTo>
                  <a:pt x="208992" y="94095"/>
                </a:lnTo>
                <a:lnTo>
                  <a:pt x="208294" y="88790"/>
                </a:lnTo>
                <a:lnTo>
                  <a:pt x="207456" y="83625"/>
                </a:lnTo>
                <a:lnTo>
                  <a:pt x="206199" y="78599"/>
                </a:lnTo>
                <a:lnTo>
                  <a:pt x="204803" y="73573"/>
                </a:lnTo>
                <a:lnTo>
                  <a:pt x="203128" y="68826"/>
                </a:lnTo>
                <a:lnTo>
                  <a:pt x="201313" y="63940"/>
                </a:lnTo>
                <a:lnTo>
                  <a:pt x="199219" y="59333"/>
                </a:lnTo>
                <a:lnTo>
                  <a:pt x="196846" y="54866"/>
                </a:lnTo>
                <a:lnTo>
                  <a:pt x="194333" y="50398"/>
                </a:lnTo>
                <a:lnTo>
                  <a:pt x="191680" y="46210"/>
                </a:lnTo>
                <a:lnTo>
                  <a:pt x="188749" y="42161"/>
                </a:lnTo>
                <a:lnTo>
                  <a:pt x="185677" y="38113"/>
                </a:lnTo>
                <a:lnTo>
                  <a:pt x="182327" y="34343"/>
                </a:lnTo>
                <a:lnTo>
                  <a:pt x="178836" y="30714"/>
                </a:lnTo>
                <a:lnTo>
                  <a:pt x="175207" y="27223"/>
                </a:lnTo>
                <a:lnTo>
                  <a:pt x="171437" y="23873"/>
                </a:lnTo>
                <a:lnTo>
                  <a:pt x="167389" y="20801"/>
                </a:lnTo>
                <a:lnTo>
                  <a:pt x="163340" y="17870"/>
                </a:lnTo>
                <a:lnTo>
                  <a:pt x="159152" y="15217"/>
                </a:lnTo>
                <a:lnTo>
                  <a:pt x="154684" y="12704"/>
                </a:lnTo>
                <a:lnTo>
                  <a:pt x="150217" y="10331"/>
                </a:lnTo>
                <a:lnTo>
                  <a:pt x="145610" y="8237"/>
                </a:lnTo>
                <a:lnTo>
                  <a:pt x="140724" y="6422"/>
                </a:lnTo>
                <a:lnTo>
                  <a:pt x="135977" y="4747"/>
                </a:lnTo>
                <a:lnTo>
                  <a:pt x="130951" y="3351"/>
                </a:lnTo>
                <a:lnTo>
                  <a:pt x="125925" y="2094"/>
                </a:lnTo>
                <a:lnTo>
                  <a:pt x="120760" y="1256"/>
                </a:lnTo>
                <a:lnTo>
                  <a:pt x="115455" y="558"/>
                </a:lnTo>
                <a:lnTo>
                  <a:pt x="110150" y="140"/>
                </a:lnTo>
                <a:lnTo>
                  <a:pt x="1047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/>
        </p:nvSpPr>
        <p:spPr>
          <a:xfrm>
            <a:off x="517675" y="2237975"/>
            <a:ext cx="29139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MY ROLE:</a:t>
            </a:r>
            <a:endParaRPr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This is an individual project that allowed me to plan and direct each step of the design thinking process as a UX strategic design student with mobile and web UI design experience.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9" name="Google Shape;99;p20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Project overview</a:t>
            </a:r>
            <a:endParaRPr sz="2400">
              <a:solidFill>
                <a:srgbClr val="5F6368"/>
              </a:solidFill>
              <a:latin typeface="Barlow Black"/>
              <a:ea typeface="Barlow Black"/>
              <a:cs typeface="Barlow Black"/>
              <a:sym typeface="Barlow Black"/>
            </a:endParaRPr>
          </a:p>
        </p:txBody>
      </p:sp>
      <p:sp>
        <p:nvSpPr>
          <p:cNvPr id="100" name="Google Shape;100;p20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0"/>
          <p:cNvSpPr txBox="1"/>
          <p:nvPr/>
        </p:nvSpPr>
        <p:spPr>
          <a:xfrm>
            <a:off x="4572000" y="2237975"/>
            <a:ext cx="34461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RESP</a:t>
            </a: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ONSIBILITIES:</a:t>
            </a:r>
            <a:endParaRPr>
              <a:solidFill>
                <a:srgbClr val="1967D2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"/>
              <a:buChar char="●"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Conduct user research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"/>
              <a:buChar char="●"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Define the problem and provide insights to inform the ideation phase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"/>
              <a:buChar char="●"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Define personas, user journeys, empathy maps, and user flows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"/>
              <a:buChar char="●"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Visual design of low-fi and high-fi wireframes, prototypes, and user testing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2" name="Google Shape;102;p20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0"/>
          <p:cNvSpPr/>
          <p:nvPr/>
        </p:nvSpPr>
        <p:spPr>
          <a:xfrm>
            <a:off x="645441" y="1662440"/>
            <a:ext cx="257757" cy="256421"/>
          </a:xfrm>
          <a:custGeom>
            <a:rect b="b" l="l" r="r" t="t"/>
            <a:pathLst>
              <a:path extrusionOk="0" h="847" w="851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0"/>
          <p:cNvSpPr/>
          <p:nvPr/>
        </p:nvSpPr>
        <p:spPr>
          <a:xfrm>
            <a:off x="4685687" y="1710781"/>
            <a:ext cx="285935" cy="159748"/>
          </a:xfrm>
          <a:custGeom>
            <a:rect b="b" l="l" r="r" t="t"/>
            <a:pathLst>
              <a:path extrusionOk="0" h="526" w="941">
                <a:moveTo>
                  <a:pt x="0" y="316"/>
                </a:moveTo>
                <a:lnTo>
                  <a:pt x="105" y="316"/>
                </a:lnTo>
                <a:lnTo>
                  <a:pt x="105" y="212"/>
                </a:lnTo>
                <a:lnTo>
                  <a:pt x="0" y="212"/>
                </a:lnTo>
                <a:lnTo>
                  <a:pt x="0" y="316"/>
                </a:lnTo>
                <a:close/>
                <a:moveTo>
                  <a:pt x="0" y="525"/>
                </a:moveTo>
                <a:lnTo>
                  <a:pt x="105" y="525"/>
                </a:lnTo>
                <a:lnTo>
                  <a:pt x="105" y="421"/>
                </a:lnTo>
                <a:lnTo>
                  <a:pt x="0" y="421"/>
                </a:lnTo>
                <a:lnTo>
                  <a:pt x="0" y="525"/>
                </a:lnTo>
                <a:close/>
                <a:moveTo>
                  <a:pt x="0" y="105"/>
                </a:moveTo>
                <a:lnTo>
                  <a:pt x="105" y="105"/>
                </a:lnTo>
                <a:lnTo>
                  <a:pt x="105" y="0"/>
                </a:lnTo>
                <a:lnTo>
                  <a:pt x="0" y="0"/>
                </a:lnTo>
                <a:lnTo>
                  <a:pt x="0" y="105"/>
                </a:lnTo>
                <a:close/>
                <a:moveTo>
                  <a:pt x="209" y="316"/>
                </a:moveTo>
                <a:lnTo>
                  <a:pt x="940" y="316"/>
                </a:lnTo>
                <a:lnTo>
                  <a:pt x="940" y="212"/>
                </a:lnTo>
                <a:lnTo>
                  <a:pt x="209" y="212"/>
                </a:lnTo>
                <a:lnTo>
                  <a:pt x="209" y="316"/>
                </a:lnTo>
                <a:close/>
                <a:moveTo>
                  <a:pt x="209" y="525"/>
                </a:moveTo>
                <a:lnTo>
                  <a:pt x="940" y="525"/>
                </a:lnTo>
                <a:lnTo>
                  <a:pt x="940" y="421"/>
                </a:lnTo>
                <a:lnTo>
                  <a:pt x="209" y="421"/>
                </a:lnTo>
                <a:lnTo>
                  <a:pt x="209" y="525"/>
                </a:lnTo>
                <a:close/>
                <a:moveTo>
                  <a:pt x="209" y="0"/>
                </a:moveTo>
                <a:lnTo>
                  <a:pt x="209" y="105"/>
                </a:lnTo>
                <a:lnTo>
                  <a:pt x="940" y="105"/>
                </a:lnTo>
                <a:lnTo>
                  <a:pt x="940" y="0"/>
                </a:lnTo>
                <a:lnTo>
                  <a:pt x="20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/>
        </p:nvSpPr>
        <p:spPr>
          <a:xfrm>
            <a:off x="561975" y="2082300"/>
            <a:ext cx="26823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Understanding</a:t>
            </a:r>
            <a:endParaRPr b="1" sz="24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the user</a:t>
            </a:r>
            <a:endParaRPr b="1" sz="24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3712425" y="1886850"/>
            <a:ext cx="39465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en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User research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en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Personas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en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Problem </a:t>
            </a:r>
            <a:r>
              <a:rPr lang="en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statements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en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User journey </a:t>
            </a:r>
            <a:r>
              <a:rPr lang="en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maps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11" name="Google Shape;111;p21"/>
          <p:cNvCxnSpPr/>
          <p:nvPr/>
        </p:nvCxnSpPr>
        <p:spPr>
          <a:xfrm>
            <a:off x="3496700" y="1971675"/>
            <a:ext cx="0" cy="1162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User research: summary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919075" y="2461800"/>
            <a:ext cx="71361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To understand user frustration, needs, and requirements, I conducted foundational research through interviews and user surveys for my project. My goal was to gain insights to understand the processes users go on their daily business operations.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There are two types of user research methodologies: qualitative and quantitative research. I chose qualitative research because I had a time constraint</a:t>
            </a: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8" name="Google Shape;118;p22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4373201" y="1744926"/>
            <a:ext cx="227849" cy="227849"/>
          </a:xfrm>
          <a:custGeom>
            <a:rect b="b" l="l" r="r" t="t"/>
            <a:pathLst>
              <a:path extrusionOk="0" h="941" w="940">
                <a:moveTo>
                  <a:pt x="835" y="0"/>
                </a:moveTo>
                <a:lnTo>
                  <a:pt x="104" y="0"/>
                </a:lnTo>
                <a:cubicBezTo>
                  <a:pt x="47" y="0"/>
                  <a:pt x="0" y="48"/>
                  <a:pt x="0" y="105"/>
                </a:cubicBezTo>
                <a:lnTo>
                  <a:pt x="0" y="835"/>
                </a:lnTo>
                <a:cubicBezTo>
                  <a:pt x="0" y="892"/>
                  <a:pt x="47" y="940"/>
                  <a:pt x="104" y="940"/>
                </a:cubicBezTo>
                <a:lnTo>
                  <a:pt x="835" y="940"/>
                </a:lnTo>
                <a:cubicBezTo>
                  <a:pt x="891" y="940"/>
                  <a:pt x="939" y="892"/>
                  <a:pt x="939" y="835"/>
                </a:cubicBezTo>
                <a:lnTo>
                  <a:pt x="939" y="105"/>
                </a:lnTo>
                <a:cubicBezTo>
                  <a:pt x="939" y="48"/>
                  <a:pt x="891" y="0"/>
                  <a:pt x="835" y="0"/>
                </a:cubicBezTo>
                <a:close/>
                <a:moveTo>
                  <a:pt x="313" y="734"/>
                </a:moveTo>
                <a:lnTo>
                  <a:pt x="208" y="734"/>
                </a:lnTo>
                <a:lnTo>
                  <a:pt x="208" y="367"/>
                </a:lnTo>
                <a:lnTo>
                  <a:pt x="313" y="367"/>
                </a:lnTo>
                <a:lnTo>
                  <a:pt x="313" y="734"/>
                </a:lnTo>
                <a:close/>
                <a:moveTo>
                  <a:pt x="522" y="734"/>
                </a:moveTo>
                <a:lnTo>
                  <a:pt x="417" y="734"/>
                </a:lnTo>
                <a:lnTo>
                  <a:pt x="417" y="212"/>
                </a:lnTo>
                <a:lnTo>
                  <a:pt x="522" y="212"/>
                </a:lnTo>
                <a:lnTo>
                  <a:pt x="522" y="734"/>
                </a:lnTo>
                <a:close/>
                <a:moveTo>
                  <a:pt x="730" y="734"/>
                </a:moveTo>
                <a:lnTo>
                  <a:pt x="626" y="734"/>
                </a:lnTo>
                <a:lnTo>
                  <a:pt x="626" y="525"/>
                </a:lnTo>
                <a:lnTo>
                  <a:pt x="730" y="525"/>
                </a:lnTo>
                <a:lnTo>
                  <a:pt x="730" y="7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User research: pain points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25" name="Google Shape;125;p23"/>
          <p:cNvSpPr txBox="1"/>
          <p:nvPr/>
        </p:nvSpPr>
        <p:spPr>
          <a:xfrm>
            <a:off x="441463" y="2008850"/>
            <a:ext cx="1872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CHAOTIC INVENTORY STORAGE AREA</a:t>
            </a:r>
            <a:endParaRPr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6" name="Google Shape;126;p23"/>
          <p:cNvSpPr txBox="1"/>
          <p:nvPr/>
        </p:nvSpPr>
        <p:spPr>
          <a:xfrm>
            <a:off x="441475" y="2732150"/>
            <a:ext cx="1872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Messy and distracting environment not conducive to keeping good inventory management practices.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2582713" y="2008850"/>
            <a:ext cx="1872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INVENTORY TAKES TOO LONG</a:t>
            </a:r>
            <a:endParaRPr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2582725" y="2732150"/>
            <a:ext cx="1872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Not enough time and help to perform all processes.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Need to find a way to streamline some of the tasks to optimize time spent on the overall process.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4723969" y="2008850"/>
            <a:ext cx="1872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TRANSFERRING WRITTEN DATA</a:t>
            </a:r>
            <a:endParaRPr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4723969" y="2732150"/>
            <a:ext cx="1872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Challenges transposing from paper to computer. Solution should be able to digitize written inventory records.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1" name="Google Shape;131;p23"/>
          <p:cNvSpPr txBox="1"/>
          <p:nvPr/>
        </p:nvSpPr>
        <p:spPr>
          <a:xfrm>
            <a:off x="6865219" y="20088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LOSSES</a:t>
            </a:r>
            <a:endParaRPr b="1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2" name="Google Shape;132;p23"/>
          <p:cNvSpPr txBox="1"/>
          <p:nvPr/>
        </p:nvSpPr>
        <p:spPr>
          <a:xfrm>
            <a:off x="6865219" y="2522475"/>
            <a:ext cx="1872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The inability to properly record inventory has caused loss of stock and profits. The solution should accurately update stock numbers based on sales and returns. 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3" name="Google Shape;133;p23"/>
          <p:cNvSpPr/>
          <p:nvPr/>
        </p:nvSpPr>
        <p:spPr>
          <a:xfrm>
            <a:off x="1121125" y="1382121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b="1" sz="20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4" name="Google Shape;134;p23"/>
          <p:cNvSpPr/>
          <p:nvPr/>
        </p:nvSpPr>
        <p:spPr>
          <a:xfrm>
            <a:off x="3262375" y="1382121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b="1" sz="20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5" name="Google Shape;135;p23"/>
          <p:cNvSpPr/>
          <p:nvPr/>
        </p:nvSpPr>
        <p:spPr>
          <a:xfrm>
            <a:off x="5403625" y="1382121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b="1" sz="20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6" name="Google Shape;136;p23"/>
          <p:cNvSpPr/>
          <p:nvPr/>
        </p:nvSpPr>
        <p:spPr>
          <a:xfrm>
            <a:off x="7544875" y="1382121"/>
            <a:ext cx="513300" cy="5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4</a:t>
            </a:r>
            <a:endParaRPr b="1" sz="20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Persona: </a:t>
            </a: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Name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517675" y="1674400"/>
            <a:ext cx="21846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rPr>
              <a:t>PROBLEM STATEMENT: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Elena is a professional businesswoman working in her own retail store. She is looking for ways to save money and automate her store´s inventory processes.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4675" y="1125888"/>
            <a:ext cx="6136924" cy="3452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Barlow ExtraBold"/>
                <a:ea typeface="Barlow ExtraBold"/>
                <a:cs typeface="Barlow ExtraBold"/>
                <a:sym typeface="Barlow ExtraBold"/>
              </a:rPr>
              <a:t>User journey map</a:t>
            </a:r>
            <a:endParaRPr sz="2400">
              <a:solidFill>
                <a:schemeClr val="dk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49" name="Google Shape;149;p25"/>
          <p:cNvSpPr txBox="1"/>
          <p:nvPr/>
        </p:nvSpPr>
        <p:spPr>
          <a:xfrm>
            <a:off x="517675" y="1522550"/>
            <a:ext cx="24213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By creating user journey maps, I wanted to illustrate the process of how Elena behaves, feels, and what she thinks while accomplishing her goals to address pain points or provide moments of delight.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7327" y="1230850"/>
            <a:ext cx="5784274" cy="3253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292929"/>
      </a:dk2>
      <a:lt2>
        <a:srgbClr val="ECE9E9"/>
      </a:lt2>
      <a:accent1>
        <a:srgbClr val="732937"/>
      </a:accent1>
      <a:accent2>
        <a:srgbClr val="6D7E8C"/>
      </a:accent2>
      <a:accent3>
        <a:srgbClr val="F2D541"/>
      </a:accent3>
      <a:accent4>
        <a:srgbClr val="ECE9E9"/>
      </a:accent4>
      <a:accent5>
        <a:srgbClr val="A68A7B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